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81" r:id="rId21"/>
    <p:sldId id="277" r:id="rId22"/>
    <p:sldId id="276" r:id="rId23"/>
    <p:sldId id="262" r:id="rId24"/>
    <p:sldId id="283" r:id="rId25"/>
    <p:sldId id="282" r:id="rId26"/>
    <p:sldId id="284" r:id="rId27"/>
    <p:sldId id="279" r:id="rId28"/>
    <p:sldId id="280" r:id="rId29"/>
    <p:sldId id="278" r:id="rId3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2" roundtripDataSignature="AMtx7mjz5b4WtvAtWe6sIG0hAAEmFwwr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5588"/>
  </p:normalViewPr>
  <p:slideViewPr>
    <p:cSldViewPr snapToGrid="0" snapToObjects="1">
      <p:cViewPr varScale="1">
        <p:scale>
          <a:sx n="105" d="100"/>
          <a:sy n="105" d="100"/>
        </p:scale>
        <p:origin x="3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24710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88515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72236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24567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3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3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3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3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google.com/spreadsheets/d/1qN_Is85WlThilXP6jZRcUufpxq1MuSHXZ-kdPx9MwVo/edit?usp=sharing" TargetMode="Externa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462058" y="450221"/>
            <a:ext cx="8997696" cy="3918123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 txBox="1">
            <a:spLocks noGrp="1"/>
          </p:cNvSpPr>
          <p:nvPr>
            <p:ph type="ctrTitle"/>
          </p:nvPr>
        </p:nvSpPr>
        <p:spPr>
          <a:xfrm>
            <a:off x="1100669" y="1111086"/>
            <a:ext cx="7690104" cy="262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00"/>
              <a:buFont typeface="Calibri"/>
              <a:buNone/>
            </a:pPr>
            <a:r>
              <a:rPr lang="en-US" sz="6100">
                <a:solidFill>
                  <a:srgbClr val="FFFFFF"/>
                </a:solidFill>
              </a:rPr>
              <a:t>Data Management Schema for NWFSC OA Lab (CB Div)</a:t>
            </a:r>
            <a:endParaRPr/>
          </a:p>
        </p:txBody>
      </p:sp>
      <p:sp>
        <p:nvSpPr>
          <p:cNvPr id="86" name="Google Shape;86;p1"/>
          <p:cNvSpPr/>
          <p:nvPr/>
        </p:nvSpPr>
        <p:spPr>
          <a:xfrm>
            <a:off x="9619345" y="2490532"/>
            <a:ext cx="2110597" cy="1877811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457200" y="4521269"/>
            <a:ext cx="11277600" cy="1877811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 txBox="1">
            <a:spLocks noGrp="1"/>
          </p:cNvSpPr>
          <p:nvPr>
            <p:ph type="subTitle" idx="1"/>
          </p:nvPr>
        </p:nvSpPr>
        <p:spPr>
          <a:xfrm>
            <a:off x="1079499" y="4843002"/>
            <a:ext cx="10012680" cy="1234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3200"/>
              <a:buNone/>
            </a:pPr>
            <a:r>
              <a:rPr lang="en-US" sz="3200" b="1" dirty="0">
                <a:solidFill>
                  <a:srgbClr val="1B1B1B"/>
                </a:solidFill>
              </a:rPr>
              <a:t>Danielle Perez, Kate Rovinski (2021.03.03 Wednesday) </a:t>
            </a:r>
            <a:endParaRPr sz="3200" b="1" dirty="0">
              <a:solidFill>
                <a:srgbClr val="1B1B1B"/>
              </a:solidFill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9619345" y="450221"/>
            <a:ext cx="2115455" cy="1890204"/>
          </a:xfrm>
          <a:prstGeom prst="rect">
            <a:avLst/>
          </a:prstGeom>
          <a:solidFill>
            <a:schemeClr val="accent1">
              <a:alpha val="9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87243" y="2662158"/>
            <a:ext cx="1574800" cy="157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 descr="Abacus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44049" y="587381"/>
            <a:ext cx="1617994" cy="1617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1"/>
          <p:cNvSpPr/>
          <p:nvPr/>
        </p:nvSpPr>
        <p:spPr>
          <a:xfrm>
            <a:off x="458922" y="453981"/>
            <a:ext cx="6675120" cy="187781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1"/>
          <p:cNvSpPr txBox="1">
            <a:spLocks noGrp="1"/>
          </p:cNvSpPr>
          <p:nvPr>
            <p:ph type="title"/>
          </p:nvPr>
        </p:nvSpPr>
        <p:spPr>
          <a:xfrm>
            <a:off x="731520" y="731520"/>
            <a:ext cx="6089904" cy="1426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Processed/Derived Data- OA Lab Concepts</a:t>
            </a:r>
            <a:endParaRPr/>
          </a:p>
        </p:txBody>
      </p:sp>
      <p:sp>
        <p:nvSpPr>
          <p:cNvPr id="230" name="Google Shape;230;p11"/>
          <p:cNvSpPr/>
          <p:nvPr/>
        </p:nvSpPr>
        <p:spPr>
          <a:xfrm>
            <a:off x="7277100" y="461737"/>
            <a:ext cx="2149361" cy="1870055"/>
          </a:xfrm>
          <a:prstGeom prst="rect">
            <a:avLst/>
          </a:prstGeom>
          <a:solidFill>
            <a:schemeClr val="accent1">
              <a:alpha val="9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1"/>
          <p:cNvSpPr/>
          <p:nvPr/>
        </p:nvSpPr>
        <p:spPr>
          <a:xfrm>
            <a:off x="9573768" y="453155"/>
            <a:ext cx="2149358" cy="1878638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1"/>
          <p:cNvSpPr/>
          <p:nvPr/>
        </p:nvSpPr>
        <p:spPr>
          <a:xfrm>
            <a:off x="458920" y="2480956"/>
            <a:ext cx="11264206" cy="391812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3" name="Google Shape;23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61047" y="605074"/>
            <a:ext cx="1574800" cy="157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1" descr="CDOC | Best Cloud, On-Premise Document Management System Softwar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52343" y="731520"/>
            <a:ext cx="1934146" cy="152528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1"/>
          <p:cNvSpPr/>
          <p:nvPr/>
        </p:nvSpPr>
        <p:spPr>
          <a:xfrm>
            <a:off x="603504" y="2728203"/>
            <a:ext cx="3452058" cy="596068"/>
          </a:xfrm>
          <a:prstGeom prst="roundRect">
            <a:avLst>
              <a:gd name="adj" fmla="val 16667"/>
            </a:avLst>
          </a:prstGeom>
          <a:solidFill>
            <a:srgbClr val="8296B0">
              <a:alpha val="5764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you have begun to transform</a:t>
            </a:r>
            <a:endParaRPr/>
          </a:p>
        </p:txBody>
      </p:sp>
      <p:sp>
        <p:nvSpPr>
          <p:cNvPr id="236" name="Google Shape;236;p11"/>
          <p:cNvSpPr/>
          <p:nvPr/>
        </p:nvSpPr>
        <p:spPr>
          <a:xfrm>
            <a:off x="603504" y="3533730"/>
            <a:ext cx="3452058" cy="596068"/>
          </a:xfrm>
          <a:prstGeom prst="roundRect">
            <a:avLst>
              <a:gd name="adj" fmla="val 16667"/>
            </a:avLst>
          </a:prstGeom>
          <a:solidFill>
            <a:srgbClr val="8296B0">
              <a:alpha val="5764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models</a:t>
            </a:r>
            <a:endParaRPr/>
          </a:p>
        </p:txBody>
      </p:sp>
      <p:sp>
        <p:nvSpPr>
          <p:cNvPr id="237" name="Google Shape;237;p11"/>
          <p:cNvSpPr/>
          <p:nvPr/>
        </p:nvSpPr>
        <p:spPr>
          <a:xfrm>
            <a:off x="603504" y="4370336"/>
            <a:ext cx="3452058" cy="596068"/>
          </a:xfrm>
          <a:prstGeom prst="roundRect">
            <a:avLst>
              <a:gd name="adj" fmla="val 16667"/>
            </a:avLst>
          </a:prstGeom>
          <a:solidFill>
            <a:srgbClr val="8296B0">
              <a:alpha val="5764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Descriptive statistics</a:t>
            </a:r>
            <a:endParaRPr/>
          </a:p>
        </p:txBody>
      </p:sp>
      <p:sp>
        <p:nvSpPr>
          <p:cNvPr id="238" name="Google Shape;238;p11"/>
          <p:cNvSpPr/>
          <p:nvPr/>
        </p:nvSpPr>
        <p:spPr>
          <a:xfrm>
            <a:off x="603504" y="5206942"/>
            <a:ext cx="3452058" cy="596068"/>
          </a:xfrm>
          <a:prstGeom prst="roundRect">
            <a:avLst>
              <a:gd name="adj" fmla="val 16667"/>
            </a:avLst>
          </a:prstGeom>
          <a:solidFill>
            <a:srgbClr val="8296B0">
              <a:alpha val="5764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Output – Plots</a:t>
            </a:r>
            <a:endParaRPr/>
          </a:p>
        </p:txBody>
      </p:sp>
      <p:sp>
        <p:nvSpPr>
          <p:cNvPr id="239" name="Google Shape;239;p11"/>
          <p:cNvSpPr/>
          <p:nvPr/>
        </p:nvSpPr>
        <p:spPr>
          <a:xfrm>
            <a:off x="3529587" y="3473434"/>
            <a:ext cx="1341118" cy="271029"/>
          </a:xfrm>
          <a:prstGeom prst="roundRect">
            <a:avLst>
              <a:gd name="adj" fmla="val 16667"/>
            </a:avLst>
          </a:prstGeom>
          <a:solidFill>
            <a:srgbClr val="F7CAAC">
              <a:alpha val="7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Aspirational</a:t>
            </a:r>
            <a:endParaRPr/>
          </a:p>
        </p:txBody>
      </p:sp>
      <p:sp>
        <p:nvSpPr>
          <p:cNvPr id="240" name="Google Shape;240;p11"/>
          <p:cNvSpPr/>
          <p:nvPr/>
        </p:nvSpPr>
        <p:spPr>
          <a:xfrm>
            <a:off x="4200146" y="3789540"/>
            <a:ext cx="1895854" cy="340258"/>
          </a:xfrm>
          <a:prstGeom prst="roundRect">
            <a:avLst>
              <a:gd name="adj" fmla="val 16667"/>
            </a:avLst>
          </a:prstGeom>
          <a:solidFill>
            <a:srgbClr val="F7CAAC">
              <a:alpha val="7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Blend with PMEL</a:t>
            </a:r>
            <a:endParaRPr/>
          </a:p>
        </p:txBody>
      </p:sp>
      <p:sp>
        <p:nvSpPr>
          <p:cNvPr id="241" name="Google Shape;241;p11"/>
          <p:cNvSpPr/>
          <p:nvPr/>
        </p:nvSpPr>
        <p:spPr>
          <a:xfrm>
            <a:off x="6240584" y="3744463"/>
            <a:ext cx="3198214" cy="385335"/>
          </a:xfrm>
          <a:prstGeom prst="roundRect">
            <a:avLst>
              <a:gd name="adj" fmla="val 16667"/>
            </a:avLst>
          </a:prstGeom>
          <a:solidFill>
            <a:srgbClr val="F7CAAC">
              <a:alpha val="7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habitat suitability indices (HSIs)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2"/>
          <p:cNvSpPr/>
          <p:nvPr/>
        </p:nvSpPr>
        <p:spPr>
          <a:xfrm>
            <a:off x="458921" y="453981"/>
            <a:ext cx="11274158" cy="187781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2"/>
          <p:cNvSpPr txBox="1">
            <a:spLocks noGrp="1"/>
          </p:cNvSpPr>
          <p:nvPr>
            <p:ph type="title"/>
          </p:nvPr>
        </p:nvSpPr>
        <p:spPr>
          <a:xfrm>
            <a:off x="731519" y="731520"/>
            <a:ext cx="10666145" cy="1426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dirty="0">
                <a:solidFill>
                  <a:srgbClr val="FFFFFF"/>
                </a:solidFill>
              </a:rPr>
              <a:t>Wolkovich Lab Document – Not Quite Data</a:t>
            </a:r>
            <a:endParaRPr dirty="0"/>
          </a:p>
        </p:txBody>
      </p:sp>
      <p:sp>
        <p:nvSpPr>
          <p:cNvPr id="248" name="Google Shape;248;p12"/>
          <p:cNvSpPr/>
          <p:nvPr/>
        </p:nvSpPr>
        <p:spPr>
          <a:xfrm>
            <a:off x="458920" y="2480956"/>
            <a:ext cx="9006933" cy="391812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2"/>
          <p:cNvSpPr txBox="1">
            <a:spLocks noGrp="1"/>
          </p:cNvSpPr>
          <p:nvPr>
            <p:ph type="body" idx="1"/>
          </p:nvPr>
        </p:nvSpPr>
        <p:spPr>
          <a:xfrm>
            <a:off x="789456" y="2789918"/>
            <a:ext cx="8370393" cy="3300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Data produced by model simulations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Have a Lizzie in your lab for questions on data organization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Field notes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Inventories</a:t>
            </a:r>
            <a:endParaRPr sz="2600"/>
          </a:p>
        </p:txBody>
      </p:sp>
      <p:sp>
        <p:nvSpPr>
          <p:cNvPr id="250" name="Google Shape;250;p12"/>
          <p:cNvSpPr/>
          <p:nvPr/>
        </p:nvSpPr>
        <p:spPr>
          <a:xfrm>
            <a:off x="9625716" y="2480956"/>
            <a:ext cx="2112264" cy="1898903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2"/>
          <p:cNvSpPr/>
          <p:nvPr/>
        </p:nvSpPr>
        <p:spPr>
          <a:xfrm>
            <a:off x="9625716" y="4529023"/>
            <a:ext cx="2107363" cy="1870055"/>
          </a:xfrm>
          <a:prstGeom prst="rect">
            <a:avLst/>
          </a:prstGeom>
          <a:solidFill>
            <a:schemeClr val="accent1">
              <a:alpha val="9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2" name="Google Shape;252;p12"/>
          <p:cNvGrpSpPr/>
          <p:nvPr/>
        </p:nvGrpSpPr>
        <p:grpSpPr>
          <a:xfrm>
            <a:off x="10049862" y="2619419"/>
            <a:ext cx="1186236" cy="3594030"/>
            <a:chOff x="10049862" y="2619419"/>
            <a:chExt cx="1186236" cy="3594030"/>
          </a:xfrm>
        </p:grpSpPr>
        <p:pic>
          <p:nvPicPr>
            <p:cNvPr id="253" name="Google Shape;253;p12" descr="Contact Us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049862" y="2619419"/>
              <a:ext cx="1186236" cy="16219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" name="Google Shape;254;p12" descr="Harvard University Logo Vector (.AI) Free Downloa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049862" y="4725397"/>
              <a:ext cx="1160681" cy="14880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5" name="Google Shape;255;p12"/>
          <p:cNvSpPr txBox="1"/>
          <p:nvPr/>
        </p:nvSpPr>
        <p:spPr>
          <a:xfrm>
            <a:off x="1457325" y="5336375"/>
            <a:ext cx="130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hardware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2"/>
          <p:cNvSpPr txBox="1"/>
          <p:nvPr/>
        </p:nvSpPr>
        <p:spPr>
          <a:xfrm>
            <a:off x="2681300" y="5336375"/>
            <a:ext cx="130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 record of consumables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2"/>
          <p:cNvSpPr txBox="1"/>
          <p:nvPr/>
        </p:nvSpPr>
        <p:spPr>
          <a:xfrm>
            <a:off x="4183875" y="5388800"/>
            <a:ext cx="130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Chemical Inventory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3"/>
          <p:cNvSpPr/>
          <p:nvPr/>
        </p:nvSpPr>
        <p:spPr>
          <a:xfrm>
            <a:off x="458922" y="453981"/>
            <a:ext cx="6675120" cy="187781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3"/>
          <p:cNvSpPr txBox="1">
            <a:spLocks noGrp="1"/>
          </p:cNvSpPr>
          <p:nvPr>
            <p:ph type="title"/>
          </p:nvPr>
        </p:nvSpPr>
        <p:spPr>
          <a:xfrm>
            <a:off x="731520" y="731520"/>
            <a:ext cx="6089904" cy="1426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When it’s almost Data- 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OA Lab Concepts</a:t>
            </a: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7277100" y="461737"/>
            <a:ext cx="2149361" cy="1870055"/>
          </a:xfrm>
          <a:prstGeom prst="rect">
            <a:avLst/>
          </a:prstGeom>
          <a:solidFill>
            <a:schemeClr val="accent1">
              <a:alpha val="9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3"/>
          <p:cNvSpPr/>
          <p:nvPr/>
        </p:nvSpPr>
        <p:spPr>
          <a:xfrm>
            <a:off x="9573768" y="453155"/>
            <a:ext cx="2149358" cy="1878638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Google Shape;26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61047" y="605074"/>
            <a:ext cx="1574800" cy="157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3" descr="CDOC | Best Cloud, On-Premise Document Management System Softwar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52343" y="731520"/>
            <a:ext cx="1934146" cy="152528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3"/>
          <p:cNvSpPr/>
          <p:nvPr/>
        </p:nvSpPr>
        <p:spPr>
          <a:xfrm>
            <a:off x="603504" y="2728203"/>
            <a:ext cx="3452058" cy="596068"/>
          </a:xfrm>
          <a:prstGeom prst="roundRect">
            <a:avLst>
              <a:gd name="adj" fmla="val 16667"/>
            </a:avLst>
          </a:prstGeom>
          <a:solidFill>
            <a:srgbClr val="8296B0">
              <a:alpha val="5764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Models – coming up with models </a:t>
            </a:r>
            <a:endParaRPr/>
          </a:p>
        </p:txBody>
      </p:sp>
      <p:sp>
        <p:nvSpPr>
          <p:cNvPr id="269" name="Google Shape;269;p13"/>
          <p:cNvSpPr/>
          <p:nvPr/>
        </p:nvSpPr>
        <p:spPr>
          <a:xfrm>
            <a:off x="-3682746" y="3324280"/>
            <a:ext cx="3452100" cy="596100"/>
          </a:xfrm>
          <a:prstGeom prst="roundRect">
            <a:avLst>
              <a:gd name="adj" fmla="val 16667"/>
            </a:avLst>
          </a:prstGeom>
          <a:solidFill>
            <a:srgbClr val="8296B0">
              <a:alpha val="5764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Pilot Study Data ?</a:t>
            </a:r>
            <a:endParaRPr/>
          </a:p>
        </p:txBody>
      </p:sp>
      <p:sp>
        <p:nvSpPr>
          <p:cNvPr id="270" name="Google Shape;270;p13"/>
          <p:cNvSpPr/>
          <p:nvPr/>
        </p:nvSpPr>
        <p:spPr>
          <a:xfrm>
            <a:off x="3529587" y="2641585"/>
            <a:ext cx="1341118" cy="271029"/>
          </a:xfrm>
          <a:prstGeom prst="roundRect">
            <a:avLst>
              <a:gd name="adj" fmla="val 16667"/>
            </a:avLst>
          </a:prstGeom>
          <a:solidFill>
            <a:srgbClr val="F7CAAC">
              <a:alpha val="7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Aspirational</a:t>
            </a:r>
            <a:endParaRPr/>
          </a:p>
        </p:txBody>
      </p:sp>
      <p:grpSp>
        <p:nvGrpSpPr>
          <p:cNvPr id="271" name="Google Shape;271;p13"/>
          <p:cNvGrpSpPr/>
          <p:nvPr/>
        </p:nvGrpSpPr>
        <p:grpSpPr>
          <a:xfrm>
            <a:off x="463895" y="2513106"/>
            <a:ext cx="11264100" cy="3918000"/>
            <a:chOff x="463895" y="2513106"/>
            <a:chExt cx="11264100" cy="3918000"/>
          </a:xfrm>
        </p:grpSpPr>
        <p:sp>
          <p:nvSpPr>
            <p:cNvPr id="272" name="Google Shape;272;p13"/>
            <p:cNvSpPr/>
            <p:nvPr/>
          </p:nvSpPr>
          <p:spPr>
            <a:xfrm>
              <a:off x="463895" y="2513106"/>
              <a:ext cx="11264100" cy="3918000"/>
            </a:xfrm>
            <a:prstGeom prst="rect">
              <a:avLst/>
            </a:prstGeom>
            <a:solidFill>
              <a:srgbClr val="7F7F7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3"/>
            <p:cNvSpPr/>
            <p:nvPr/>
          </p:nvSpPr>
          <p:spPr>
            <a:xfrm>
              <a:off x="603504" y="4370336"/>
              <a:ext cx="3452058" cy="596068"/>
            </a:xfrm>
            <a:prstGeom prst="roundRect">
              <a:avLst>
                <a:gd name="adj" fmla="val 16667"/>
              </a:avLst>
            </a:prstGeom>
            <a:solidFill>
              <a:srgbClr val="8296B0">
                <a:alpha val="5764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Received Data(with gaps on gaps) from other labs*</a:t>
              </a:r>
              <a:endParaRPr/>
            </a:p>
          </p:txBody>
        </p:sp>
        <p:sp>
          <p:nvSpPr>
            <p:cNvPr id="274" name="Google Shape;274;p13"/>
            <p:cNvSpPr/>
            <p:nvPr/>
          </p:nvSpPr>
          <p:spPr>
            <a:xfrm>
              <a:off x="3529586" y="4830889"/>
              <a:ext cx="3108957" cy="596068"/>
            </a:xfrm>
            <a:prstGeom prst="roundRect">
              <a:avLst>
                <a:gd name="adj" fmla="val 16667"/>
              </a:avLst>
            </a:prstGeom>
            <a:solidFill>
              <a:srgbClr val="F7CAAC">
                <a:alpha val="71764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Should we treat this differently than received data</a:t>
              </a:r>
              <a:endParaRPr/>
            </a:p>
          </p:txBody>
        </p:sp>
      </p:grpSp>
      <p:sp>
        <p:nvSpPr>
          <p:cNvPr id="275" name="Google Shape;275;p13"/>
          <p:cNvSpPr/>
          <p:nvPr/>
        </p:nvSpPr>
        <p:spPr>
          <a:xfrm>
            <a:off x="7620750" y="2728211"/>
            <a:ext cx="3815100" cy="1097400"/>
          </a:xfrm>
          <a:prstGeom prst="roundRect">
            <a:avLst>
              <a:gd name="adj" fmla="val 16667"/>
            </a:avLst>
          </a:prstGeom>
          <a:solidFill>
            <a:srgbClr val="8296B0">
              <a:alpha val="576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Calendar of Events </a:t>
            </a:r>
            <a:r>
              <a:rPr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- include in a meeting to standardize event code minimum - feeding- cleaning - breakdowns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76" name="Google Shape;276;p13"/>
          <p:cNvSpPr/>
          <p:nvPr/>
        </p:nvSpPr>
        <p:spPr>
          <a:xfrm>
            <a:off x="7620750" y="4830863"/>
            <a:ext cx="3815100" cy="596100"/>
          </a:xfrm>
          <a:prstGeom prst="roundRect">
            <a:avLst>
              <a:gd name="adj" fmla="val 16667"/>
            </a:avLst>
          </a:prstGeom>
          <a:solidFill>
            <a:srgbClr val="8296B0">
              <a:alpha val="576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Log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3"/>
          <p:cNvSpPr/>
          <p:nvPr/>
        </p:nvSpPr>
        <p:spPr>
          <a:xfrm>
            <a:off x="560625" y="5426975"/>
            <a:ext cx="4014900" cy="931800"/>
          </a:xfrm>
          <a:prstGeom prst="roundRect">
            <a:avLst>
              <a:gd name="adj" fmla="val 16667"/>
            </a:avLst>
          </a:prstGeom>
          <a:solidFill>
            <a:srgbClr val="8296B0">
              <a:alpha val="576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 </a:t>
            </a:r>
            <a:r>
              <a:rPr lang="en-US" sz="18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index 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raw data files (the file that is this table, that is this list*) with locations</a:t>
            </a:r>
            <a:endParaRPr/>
          </a:p>
        </p:txBody>
      </p:sp>
      <p:sp>
        <p:nvSpPr>
          <p:cNvPr id="278" name="Google Shape;278;p13"/>
          <p:cNvSpPr txBox="1"/>
          <p:nvPr/>
        </p:nvSpPr>
        <p:spPr>
          <a:xfrm>
            <a:off x="1832350" y="6075750"/>
            <a:ext cx="2411100" cy="8313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 living document that is added to as you populate the google drive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/>
          <p:nvPr/>
        </p:nvSpPr>
        <p:spPr>
          <a:xfrm>
            <a:off x="458921" y="453981"/>
            <a:ext cx="11274158" cy="187781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4"/>
          <p:cNvSpPr txBox="1">
            <a:spLocks noGrp="1"/>
          </p:cNvSpPr>
          <p:nvPr>
            <p:ph type="title"/>
          </p:nvPr>
        </p:nvSpPr>
        <p:spPr>
          <a:xfrm>
            <a:off x="731519" y="731520"/>
            <a:ext cx="10666145" cy="1426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dirty="0">
                <a:solidFill>
                  <a:srgbClr val="FFFFFF"/>
                </a:solidFill>
              </a:rPr>
              <a:t>Wolkovich Lab Document- Received Data</a:t>
            </a:r>
            <a:endParaRPr dirty="0"/>
          </a:p>
        </p:txBody>
      </p:sp>
      <p:sp>
        <p:nvSpPr>
          <p:cNvPr id="285" name="Google Shape;285;p14"/>
          <p:cNvSpPr/>
          <p:nvPr/>
        </p:nvSpPr>
        <p:spPr>
          <a:xfrm>
            <a:off x="458920" y="2480956"/>
            <a:ext cx="9006933" cy="391812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4"/>
          <p:cNvSpPr txBox="1">
            <a:spLocks noGrp="1"/>
          </p:cNvSpPr>
          <p:nvPr>
            <p:ph type="body" idx="1"/>
          </p:nvPr>
        </p:nvSpPr>
        <p:spPr>
          <a:xfrm>
            <a:off x="789456" y="2789918"/>
            <a:ext cx="8370393" cy="3300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79"/>
              <a:buChar char="•"/>
            </a:pPr>
            <a:r>
              <a:rPr lang="en-US" sz="1679"/>
              <a:t>Data obtained from somewhere/someone else. Either colleague or from a national repository. Data provider must agree on how data will be used and published. </a:t>
            </a:r>
            <a:endParaRPr/>
          </a:p>
          <a:p>
            <a:pPr marL="2286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79"/>
              <a:buChar char="•"/>
            </a:pPr>
            <a:r>
              <a:rPr lang="en-US" sz="1679"/>
              <a:t>Follow all the lab policy guidelines including full publication of the raw data, </a:t>
            </a:r>
            <a:endParaRPr/>
          </a:p>
          <a:p>
            <a:pPr marL="2286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79"/>
              <a:buChar char="•"/>
            </a:pPr>
            <a:r>
              <a:rPr lang="en-US" sz="1679"/>
              <a:t>1. Data must be properly cited and acknowledged including acknowledging grant funding numbers if applicable. </a:t>
            </a:r>
            <a:endParaRPr/>
          </a:p>
          <a:p>
            <a:pPr marL="2286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79"/>
              <a:buChar char="•"/>
            </a:pPr>
            <a:r>
              <a:rPr lang="en-US" sz="1679"/>
              <a:t>2. Data must conform to any data standards or policies set out by the original data user (e.g., any policies by the US-NPN for use of their data must be followed). </a:t>
            </a:r>
            <a:endParaRPr/>
          </a:p>
          <a:p>
            <a:pPr marL="2286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79"/>
              <a:buChar char="•"/>
            </a:pPr>
            <a:r>
              <a:rPr lang="en-US" sz="1679"/>
              <a:t>3. Once any such data enters the lab it must follow the organization and internal storage guidelines. </a:t>
            </a:r>
            <a:endParaRPr/>
          </a:p>
          <a:p>
            <a:pPr marL="2286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79"/>
              <a:buChar char="•"/>
            </a:pPr>
            <a:r>
              <a:rPr lang="en-US" sz="1679"/>
              <a:t>4. Derived data from the received data must follow all policies.</a:t>
            </a:r>
            <a:endParaRPr/>
          </a:p>
          <a:p>
            <a:pPr marL="2286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79"/>
              <a:buChar char="•"/>
            </a:pPr>
            <a:r>
              <a:rPr lang="en-US" sz="1679"/>
              <a:t>5. ‘Co-authorship different topic</a:t>
            </a:r>
            <a:endParaRPr sz="1820"/>
          </a:p>
        </p:txBody>
      </p:sp>
      <p:sp>
        <p:nvSpPr>
          <p:cNvPr id="287" name="Google Shape;287;p14"/>
          <p:cNvSpPr/>
          <p:nvPr/>
        </p:nvSpPr>
        <p:spPr>
          <a:xfrm>
            <a:off x="9625716" y="2480956"/>
            <a:ext cx="2112264" cy="1898903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4"/>
          <p:cNvSpPr/>
          <p:nvPr/>
        </p:nvSpPr>
        <p:spPr>
          <a:xfrm>
            <a:off x="9625716" y="4529023"/>
            <a:ext cx="2107363" cy="1870055"/>
          </a:xfrm>
          <a:prstGeom prst="rect">
            <a:avLst/>
          </a:prstGeom>
          <a:solidFill>
            <a:schemeClr val="accent1">
              <a:alpha val="9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9" name="Google Shape;289;p14"/>
          <p:cNvGrpSpPr/>
          <p:nvPr/>
        </p:nvGrpSpPr>
        <p:grpSpPr>
          <a:xfrm>
            <a:off x="10049862" y="2619419"/>
            <a:ext cx="1186236" cy="3594030"/>
            <a:chOff x="10049862" y="2619419"/>
            <a:chExt cx="1186236" cy="3594030"/>
          </a:xfrm>
        </p:grpSpPr>
        <p:pic>
          <p:nvPicPr>
            <p:cNvPr id="290" name="Google Shape;290;p14" descr="Contact Us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049862" y="2619419"/>
              <a:ext cx="1186236" cy="16219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14" descr="Harvard University Logo Vector (.AI) Free Downloa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049862" y="4725397"/>
              <a:ext cx="1160681" cy="14880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2" name="Google Shape;292;p14"/>
          <p:cNvSpPr txBox="1"/>
          <p:nvPr/>
        </p:nvSpPr>
        <p:spPr>
          <a:xfrm>
            <a:off x="5893575" y="5764975"/>
            <a:ext cx="2411100" cy="10467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we could be kind to our future selves and in our document give a list of typcial OA lab sources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5"/>
          <p:cNvSpPr/>
          <p:nvPr/>
        </p:nvSpPr>
        <p:spPr>
          <a:xfrm>
            <a:off x="458922" y="453981"/>
            <a:ext cx="6675120" cy="187781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5"/>
          <p:cNvSpPr txBox="1">
            <a:spLocks noGrp="1"/>
          </p:cNvSpPr>
          <p:nvPr>
            <p:ph type="title"/>
          </p:nvPr>
        </p:nvSpPr>
        <p:spPr>
          <a:xfrm>
            <a:off x="731520" y="731520"/>
            <a:ext cx="6089904" cy="1426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OA Lab- how will we treat received Data</a:t>
            </a:r>
            <a:endParaRPr/>
          </a:p>
        </p:txBody>
      </p:sp>
      <p:sp>
        <p:nvSpPr>
          <p:cNvPr id="299" name="Google Shape;299;p15"/>
          <p:cNvSpPr/>
          <p:nvPr/>
        </p:nvSpPr>
        <p:spPr>
          <a:xfrm>
            <a:off x="7277100" y="461737"/>
            <a:ext cx="2149361" cy="1870055"/>
          </a:xfrm>
          <a:prstGeom prst="rect">
            <a:avLst/>
          </a:prstGeom>
          <a:solidFill>
            <a:schemeClr val="accent1">
              <a:alpha val="9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5"/>
          <p:cNvSpPr/>
          <p:nvPr/>
        </p:nvSpPr>
        <p:spPr>
          <a:xfrm>
            <a:off x="9573768" y="453155"/>
            <a:ext cx="2149358" cy="1878638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5"/>
          <p:cNvSpPr/>
          <p:nvPr/>
        </p:nvSpPr>
        <p:spPr>
          <a:xfrm>
            <a:off x="458920" y="2480956"/>
            <a:ext cx="11264206" cy="391812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2" name="Google Shape;30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61047" y="605074"/>
            <a:ext cx="1574800" cy="157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5" descr="CDOC | Best Cloud, On-Premise Document Management System Softwar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52343" y="731520"/>
            <a:ext cx="1934146" cy="152528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5"/>
          <p:cNvSpPr/>
          <p:nvPr/>
        </p:nvSpPr>
        <p:spPr>
          <a:xfrm>
            <a:off x="603504" y="2728203"/>
            <a:ext cx="3452058" cy="596068"/>
          </a:xfrm>
          <a:prstGeom prst="roundRect">
            <a:avLst>
              <a:gd name="adj" fmla="val 16667"/>
            </a:avLst>
          </a:prstGeom>
          <a:solidFill>
            <a:srgbClr val="8296B0">
              <a:alpha val="5764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Citation – of course</a:t>
            </a:r>
            <a:endParaRPr/>
          </a:p>
        </p:txBody>
      </p:sp>
      <p:sp>
        <p:nvSpPr>
          <p:cNvPr id="305" name="Google Shape;305;p15"/>
          <p:cNvSpPr/>
          <p:nvPr/>
        </p:nvSpPr>
        <p:spPr>
          <a:xfrm>
            <a:off x="603504" y="3473434"/>
            <a:ext cx="3452058" cy="596068"/>
          </a:xfrm>
          <a:prstGeom prst="roundRect">
            <a:avLst>
              <a:gd name="adj" fmla="val 16667"/>
            </a:avLst>
          </a:prstGeom>
          <a:solidFill>
            <a:srgbClr val="8296B0">
              <a:alpha val="5764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NOAA about agreement do we need?</a:t>
            </a:r>
            <a:endParaRPr/>
          </a:p>
        </p:txBody>
      </p:sp>
      <p:sp>
        <p:nvSpPr>
          <p:cNvPr id="306" name="Google Shape;306;p15"/>
          <p:cNvSpPr/>
          <p:nvPr/>
        </p:nvSpPr>
        <p:spPr>
          <a:xfrm>
            <a:off x="603504" y="4212802"/>
            <a:ext cx="3452058" cy="596068"/>
          </a:xfrm>
          <a:prstGeom prst="roundRect">
            <a:avLst>
              <a:gd name="adj" fmla="val 16667"/>
            </a:avLst>
          </a:prstGeom>
          <a:solidFill>
            <a:srgbClr val="8296B0">
              <a:alpha val="5764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 own document to ask question about incoming data</a:t>
            </a:r>
            <a:endParaRPr/>
          </a:p>
        </p:txBody>
      </p:sp>
      <p:sp>
        <p:nvSpPr>
          <p:cNvPr id="307" name="Google Shape;307;p15"/>
          <p:cNvSpPr/>
          <p:nvPr/>
        </p:nvSpPr>
        <p:spPr>
          <a:xfrm>
            <a:off x="4200146" y="2728203"/>
            <a:ext cx="3452058" cy="596068"/>
          </a:xfrm>
          <a:prstGeom prst="roundRect">
            <a:avLst>
              <a:gd name="adj" fmla="val 16667"/>
            </a:avLst>
          </a:prstGeom>
          <a:solidFill>
            <a:srgbClr val="8296B0">
              <a:alpha val="5764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 frames </a:t>
            </a:r>
            <a:endParaRPr/>
          </a:p>
        </p:txBody>
      </p:sp>
      <p:sp>
        <p:nvSpPr>
          <p:cNvPr id="308" name="Google Shape;308;p15"/>
          <p:cNvSpPr/>
          <p:nvPr/>
        </p:nvSpPr>
        <p:spPr>
          <a:xfrm>
            <a:off x="7796788" y="2682056"/>
            <a:ext cx="3452058" cy="596068"/>
          </a:xfrm>
          <a:prstGeom prst="roundRect">
            <a:avLst>
              <a:gd name="adj" fmla="val 16667"/>
            </a:avLst>
          </a:prstGeom>
          <a:solidFill>
            <a:srgbClr val="8296B0">
              <a:alpha val="5764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Different species</a:t>
            </a:r>
            <a:endParaRPr/>
          </a:p>
        </p:txBody>
      </p:sp>
      <p:sp>
        <p:nvSpPr>
          <p:cNvPr id="309" name="Google Shape;309;p15"/>
          <p:cNvSpPr/>
          <p:nvPr/>
        </p:nvSpPr>
        <p:spPr>
          <a:xfrm>
            <a:off x="7796788" y="3427287"/>
            <a:ext cx="3452058" cy="596068"/>
          </a:xfrm>
          <a:prstGeom prst="roundRect">
            <a:avLst>
              <a:gd name="adj" fmla="val 16667"/>
            </a:avLst>
          </a:prstGeom>
          <a:solidFill>
            <a:srgbClr val="8296B0">
              <a:alpha val="5764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Different instruments</a:t>
            </a:r>
            <a:endParaRPr/>
          </a:p>
        </p:txBody>
      </p:sp>
      <p:sp>
        <p:nvSpPr>
          <p:cNvPr id="310" name="Google Shape;310;p15"/>
          <p:cNvSpPr txBox="1"/>
          <p:nvPr/>
        </p:nvSpPr>
        <p:spPr>
          <a:xfrm>
            <a:off x="653650" y="4808875"/>
            <a:ext cx="3589800" cy="25551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be kind to our future selves - crab pot straw man template * at least 4 questions that have to be answered (live in data management document) so fishermen get GPS units - know what we are looking for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be able to have discrete packets per collection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means correspondence becomes data- have a file storage production line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5"/>
          <p:cNvSpPr txBox="1"/>
          <p:nvPr/>
        </p:nvSpPr>
        <p:spPr>
          <a:xfrm>
            <a:off x="4055550" y="2615600"/>
            <a:ext cx="208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remember to ask about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5"/>
          <p:cNvSpPr txBox="1"/>
          <p:nvPr/>
        </p:nvSpPr>
        <p:spPr>
          <a:xfrm>
            <a:off x="7652200" y="3324275"/>
            <a:ext cx="208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remember to ask about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6"/>
          <p:cNvSpPr/>
          <p:nvPr/>
        </p:nvSpPr>
        <p:spPr>
          <a:xfrm>
            <a:off x="462058" y="450221"/>
            <a:ext cx="8997696" cy="3918123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16"/>
          <p:cNvSpPr txBox="1">
            <a:spLocks noGrp="1"/>
          </p:cNvSpPr>
          <p:nvPr>
            <p:ph type="ctrTitle"/>
          </p:nvPr>
        </p:nvSpPr>
        <p:spPr>
          <a:xfrm>
            <a:off x="1100669" y="1111086"/>
            <a:ext cx="7690104" cy="262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FFFFFF"/>
                </a:solidFill>
              </a:rPr>
              <a:t>Chapter ~2.5</a:t>
            </a:r>
            <a:endParaRPr/>
          </a:p>
        </p:txBody>
      </p:sp>
      <p:sp>
        <p:nvSpPr>
          <p:cNvPr id="319" name="Google Shape;319;p16"/>
          <p:cNvSpPr/>
          <p:nvPr/>
        </p:nvSpPr>
        <p:spPr>
          <a:xfrm>
            <a:off x="9619345" y="2490532"/>
            <a:ext cx="2110597" cy="1877811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6"/>
          <p:cNvSpPr/>
          <p:nvPr/>
        </p:nvSpPr>
        <p:spPr>
          <a:xfrm>
            <a:off x="457200" y="4521269"/>
            <a:ext cx="11277600" cy="1877811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6"/>
          <p:cNvSpPr txBox="1">
            <a:spLocks noGrp="1"/>
          </p:cNvSpPr>
          <p:nvPr>
            <p:ph type="subTitle" idx="1"/>
          </p:nvPr>
        </p:nvSpPr>
        <p:spPr>
          <a:xfrm>
            <a:off x="1079499" y="4843002"/>
            <a:ext cx="10012680" cy="1234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6000"/>
              <a:buNone/>
            </a:pPr>
            <a:r>
              <a:rPr lang="en-US" sz="6000" b="1">
                <a:solidFill>
                  <a:srgbClr val="0070C0"/>
                </a:solidFill>
              </a:rPr>
              <a:t>Metadata</a:t>
            </a:r>
            <a:endParaRPr sz="2600" b="1">
              <a:solidFill>
                <a:srgbClr val="0070C0"/>
              </a:solidFill>
            </a:endParaRPr>
          </a:p>
        </p:txBody>
      </p:sp>
      <p:sp>
        <p:nvSpPr>
          <p:cNvPr id="322" name="Google Shape;322;p16"/>
          <p:cNvSpPr/>
          <p:nvPr/>
        </p:nvSpPr>
        <p:spPr>
          <a:xfrm>
            <a:off x="9619345" y="450221"/>
            <a:ext cx="2115455" cy="1890204"/>
          </a:xfrm>
          <a:prstGeom prst="rect">
            <a:avLst/>
          </a:prstGeom>
          <a:solidFill>
            <a:schemeClr val="accent1">
              <a:alpha val="9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3" name="Google Shape;323;p16" descr="Puzzl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57725" y="2612676"/>
            <a:ext cx="1632648" cy="1632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61047" y="605074"/>
            <a:ext cx="1574800" cy="157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7"/>
          <p:cNvSpPr/>
          <p:nvPr/>
        </p:nvSpPr>
        <p:spPr>
          <a:xfrm>
            <a:off x="458921" y="453981"/>
            <a:ext cx="11274158" cy="187781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7"/>
          <p:cNvSpPr txBox="1">
            <a:spLocks noGrp="1"/>
          </p:cNvSpPr>
          <p:nvPr>
            <p:ph type="title"/>
          </p:nvPr>
        </p:nvSpPr>
        <p:spPr>
          <a:xfrm>
            <a:off x="731519" y="731520"/>
            <a:ext cx="10666145" cy="1426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dirty="0">
                <a:solidFill>
                  <a:srgbClr val="FFFFFF"/>
                </a:solidFill>
              </a:rPr>
              <a:t>Wolkovich Lab- Metadata notes</a:t>
            </a:r>
            <a:endParaRPr dirty="0"/>
          </a:p>
        </p:txBody>
      </p:sp>
      <p:sp>
        <p:nvSpPr>
          <p:cNvPr id="331" name="Google Shape;331;p17"/>
          <p:cNvSpPr/>
          <p:nvPr/>
        </p:nvSpPr>
        <p:spPr>
          <a:xfrm>
            <a:off x="458920" y="2480956"/>
            <a:ext cx="9006933" cy="391812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7"/>
          <p:cNvSpPr txBox="1">
            <a:spLocks noGrp="1"/>
          </p:cNvSpPr>
          <p:nvPr>
            <p:ph type="body" idx="1"/>
          </p:nvPr>
        </p:nvSpPr>
        <p:spPr>
          <a:xfrm>
            <a:off x="789456" y="2789918"/>
            <a:ext cx="8370393" cy="3300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 Google notebook with tabs for the data and a metadata tab.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Post final files to a data repository in a nonproprietary form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Data should be kept in tabular form with accompanying metadata from the day you collect it.</a:t>
            </a:r>
            <a:endParaRPr/>
          </a:p>
        </p:txBody>
      </p:sp>
      <p:sp>
        <p:nvSpPr>
          <p:cNvPr id="333" name="Google Shape;333;p17"/>
          <p:cNvSpPr/>
          <p:nvPr/>
        </p:nvSpPr>
        <p:spPr>
          <a:xfrm>
            <a:off x="9625716" y="2480956"/>
            <a:ext cx="2112264" cy="1898903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17"/>
          <p:cNvSpPr/>
          <p:nvPr/>
        </p:nvSpPr>
        <p:spPr>
          <a:xfrm>
            <a:off x="9625716" y="4529023"/>
            <a:ext cx="2107363" cy="1870055"/>
          </a:xfrm>
          <a:prstGeom prst="rect">
            <a:avLst/>
          </a:prstGeom>
          <a:solidFill>
            <a:schemeClr val="accent1">
              <a:alpha val="9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5" name="Google Shape;335;p17"/>
          <p:cNvGrpSpPr/>
          <p:nvPr/>
        </p:nvGrpSpPr>
        <p:grpSpPr>
          <a:xfrm>
            <a:off x="10049862" y="2619419"/>
            <a:ext cx="1186236" cy="3594030"/>
            <a:chOff x="10049862" y="2619419"/>
            <a:chExt cx="1186236" cy="3594030"/>
          </a:xfrm>
        </p:grpSpPr>
        <p:pic>
          <p:nvPicPr>
            <p:cNvPr id="336" name="Google Shape;336;p17" descr="Contact Us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049862" y="2619419"/>
              <a:ext cx="1186236" cy="16219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" name="Google Shape;337;p17" descr="Harvard University Logo Vector (.AI) Free Downloa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049862" y="4725397"/>
              <a:ext cx="1160681" cy="148805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8"/>
          <p:cNvSpPr/>
          <p:nvPr/>
        </p:nvSpPr>
        <p:spPr>
          <a:xfrm>
            <a:off x="458921" y="453981"/>
            <a:ext cx="11274158" cy="187781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8"/>
          <p:cNvSpPr txBox="1">
            <a:spLocks noGrp="1"/>
          </p:cNvSpPr>
          <p:nvPr>
            <p:ph type="title"/>
          </p:nvPr>
        </p:nvSpPr>
        <p:spPr>
          <a:xfrm>
            <a:off x="731519" y="731520"/>
            <a:ext cx="10666145" cy="1426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dirty="0">
                <a:solidFill>
                  <a:srgbClr val="FFFFFF"/>
                </a:solidFill>
              </a:rPr>
              <a:t>Wolkovich Lab- Metadata notes</a:t>
            </a:r>
            <a:endParaRPr dirty="0"/>
          </a:p>
        </p:txBody>
      </p:sp>
      <p:sp>
        <p:nvSpPr>
          <p:cNvPr id="344" name="Google Shape;344;p18"/>
          <p:cNvSpPr/>
          <p:nvPr/>
        </p:nvSpPr>
        <p:spPr>
          <a:xfrm>
            <a:off x="458920" y="2480956"/>
            <a:ext cx="9006933" cy="391812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8"/>
          <p:cNvSpPr txBox="1">
            <a:spLocks noGrp="1"/>
          </p:cNvSpPr>
          <p:nvPr>
            <p:ph type="body" idx="1"/>
          </p:nvPr>
        </p:nvSpPr>
        <p:spPr>
          <a:xfrm>
            <a:off x="789456" y="2789918"/>
            <a:ext cx="8370393" cy="3300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Keep data in the ‘long’ form and keep items in as many separated columns as needed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when in doubt use more columns.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Use more rows even if it means duplicating information in some columns. Example, listing plant species counted in a plot with following columns: date, site, observer, plot, genus, species, variety etc.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Under this format you would repetitively enter rows of date, site, observer, plot for each species.</a:t>
            </a:r>
            <a:endParaRPr sz="2200"/>
          </a:p>
        </p:txBody>
      </p:sp>
      <p:sp>
        <p:nvSpPr>
          <p:cNvPr id="346" name="Google Shape;346;p18"/>
          <p:cNvSpPr/>
          <p:nvPr/>
        </p:nvSpPr>
        <p:spPr>
          <a:xfrm>
            <a:off x="9625716" y="2480956"/>
            <a:ext cx="2112264" cy="1898903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18"/>
          <p:cNvSpPr/>
          <p:nvPr/>
        </p:nvSpPr>
        <p:spPr>
          <a:xfrm>
            <a:off x="9625716" y="4529023"/>
            <a:ext cx="2107363" cy="1870055"/>
          </a:xfrm>
          <a:prstGeom prst="rect">
            <a:avLst/>
          </a:prstGeom>
          <a:solidFill>
            <a:schemeClr val="accent1">
              <a:alpha val="9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8" name="Google Shape;348;p18"/>
          <p:cNvGrpSpPr/>
          <p:nvPr/>
        </p:nvGrpSpPr>
        <p:grpSpPr>
          <a:xfrm>
            <a:off x="10049862" y="2619419"/>
            <a:ext cx="1186236" cy="3594030"/>
            <a:chOff x="10049862" y="2619419"/>
            <a:chExt cx="1186236" cy="3594030"/>
          </a:xfrm>
        </p:grpSpPr>
        <p:pic>
          <p:nvPicPr>
            <p:cNvPr id="349" name="Google Shape;349;p18" descr="Contact Us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049862" y="2619419"/>
              <a:ext cx="1186236" cy="16219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18" descr="Harvard University Logo Vector (.AI) Free Downloa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049862" y="4725397"/>
              <a:ext cx="1160681" cy="14880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1" name="Google Shape;351;p18"/>
          <p:cNvSpPr txBox="1"/>
          <p:nvPr/>
        </p:nvSpPr>
        <p:spPr>
          <a:xfrm>
            <a:off x="5507825" y="5968600"/>
            <a:ext cx="3879000" cy="16932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Okay we’ll depart from this guidance a bit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Entering data is the most important thing to get correct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paper and electronic need to look alike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electronic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9"/>
          <p:cNvSpPr/>
          <p:nvPr/>
        </p:nvSpPr>
        <p:spPr>
          <a:xfrm>
            <a:off x="458921" y="453981"/>
            <a:ext cx="11274158" cy="187781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19"/>
          <p:cNvSpPr txBox="1">
            <a:spLocks noGrp="1"/>
          </p:cNvSpPr>
          <p:nvPr>
            <p:ph type="title"/>
          </p:nvPr>
        </p:nvSpPr>
        <p:spPr>
          <a:xfrm>
            <a:off x="731519" y="731520"/>
            <a:ext cx="10666145" cy="1426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dirty="0">
                <a:solidFill>
                  <a:srgbClr val="FFFFFF"/>
                </a:solidFill>
              </a:rPr>
              <a:t>Wolkovich Lab- Metadata notes</a:t>
            </a:r>
            <a:endParaRPr dirty="0"/>
          </a:p>
        </p:txBody>
      </p:sp>
      <p:sp>
        <p:nvSpPr>
          <p:cNvPr id="358" name="Google Shape;358;p19"/>
          <p:cNvSpPr/>
          <p:nvPr/>
        </p:nvSpPr>
        <p:spPr>
          <a:xfrm>
            <a:off x="458920" y="2480956"/>
            <a:ext cx="9006933" cy="391812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9"/>
          <p:cNvSpPr txBox="1">
            <a:spLocks noGrp="1"/>
          </p:cNvSpPr>
          <p:nvPr>
            <p:ph type="body" idx="1"/>
          </p:nvPr>
        </p:nvSpPr>
        <p:spPr>
          <a:xfrm>
            <a:off x="789456" y="2789918"/>
            <a:ext cx="8370393" cy="3300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In general use lowercase letters when possible and allowed and avoid spaces and special characters (accents, exclamation points).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400"/>
              <a:buChar char="•"/>
            </a:pPr>
            <a:r>
              <a:rPr lang="en-US" sz="2400">
                <a:solidFill>
                  <a:srgbClr val="FF0000"/>
                </a:solidFill>
              </a:rPr>
              <a:t>Dates should be day-month-year (not month-day-year). To avoid confusion try to use a two-digit day, three-letter month, and four-digit year (e.g., 04-Jul-1786).</a:t>
            </a:r>
            <a:endParaRPr sz="2600">
              <a:solidFill>
                <a:srgbClr val="FF0000"/>
              </a:solidFill>
            </a:endParaRPr>
          </a:p>
        </p:txBody>
      </p:sp>
      <p:sp>
        <p:nvSpPr>
          <p:cNvPr id="360" name="Google Shape;360;p19"/>
          <p:cNvSpPr/>
          <p:nvPr/>
        </p:nvSpPr>
        <p:spPr>
          <a:xfrm>
            <a:off x="9625716" y="2480956"/>
            <a:ext cx="2112264" cy="1898903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19"/>
          <p:cNvSpPr/>
          <p:nvPr/>
        </p:nvSpPr>
        <p:spPr>
          <a:xfrm>
            <a:off x="9625716" y="4529023"/>
            <a:ext cx="2107363" cy="1870055"/>
          </a:xfrm>
          <a:prstGeom prst="rect">
            <a:avLst/>
          </a:prstGeom>
          <a:solidFill>
            <a:schemeClr val="accent1">
              <a:alpha val="9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2" name="Google Shape;362;p19"/>
          <p:cNvGrpSpPr/>
          <p:nvPr/>
        </p:nvGrpSpPr>
        <p:grpSpPr>
          <a:xfrm>
            <a:off x="10049862" y="2619419"/>
            <a:ext cx="1186236" cy="3594030"/>
            <a:chOff x="10049862" y="2619419"/>
            <a:chExt cx="1186236" cy="3594030"/>
          </a:xfrm>
        </p:grpSpPr>
        <p:pic>
          <p:nvPicPr>
            <p:cNvPr id="363" name="Google Shape;363;p19" descr="Contact Us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049862" y="2619419"/>
              <a:ext cx="1186236" cy="16219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" name="Google Shape;364;p19" descr="Harvard University Logo Vector (.AI) Free Downloa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049862" y="4725397"/>
              <a:ext cx="1160681" cy="148805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5" name="Google Shape;365;p19" descr="Crying face outline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50191" y="50068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1"/>
          <p:cNvSpPr/>
          <p:nvPr/>
        </p:nvSpPr>
        <p:spPr>
          <a:xfrm>
            <a:off x="462058" y="450221"/>
            <a:ext cx="8994357" cy="43434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21"/>
          <p:cNvSpPr txBox="1">
            <a:spLocks noGrp="1"/>
          </p:cNvSpPr>
          <p:nvPr>
            <p:ph type="title"/>
          </p:nvPr>
        </p:nvSpPr>
        <p:spPr>
          <a:xfrm>
            <a:off x="1100669" y="1031353"/>
            <a:ext cx="7736255" cy="318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FFFFFF"/>
                </a:solidFill>
              </a:rPr>
              <a:t>&lt;?xml version="1.0"?&gt;</a:t>
            </a:r>
            <a:br>
              <a:rPr lang="en-US" sz="1000">
                <a:solidFill>
                  <a:srgbClr val="FFFFFF"/>
                </a:solidFill>
              </a:rPr>
            </a:br>
            <a:r>
              <a:rPr lang="en-US" sz="1000">
                <a:solidFill>
                  <a:srgbClr val="FFFFFF"/>
                </a:solidFill>
              </a:rPr>
              <a:t>&lt;eml:eml</a:t>
            </a:r>
            <a:br>
              <a:rPr lang="en-US" sz="1000">
                <a:solidFill>
                  <a:srgbClr val="FFFFFF"/>
                </a:solidFill>
              </a:rPr>
            </a:br>
            <a:r>
              <a:rPr lang="en-US" sz="1000">
                <a:solidFill>
                  <a:srgbClr val="FFFFFF"/>
                </a:solidFill>
              </a:rPr>
              <a:t>    packageId="doi:10.xxxx/eml.1.1" system="https://doi.org"</a:t>
            </a:r>
            <a:br>
              <a:rPr lang="en-US" sz="1000">
                <a:solidFill>
                  <a:srgbClr val="FFFFFF"/>
                </a:solidFill>
              </a:rPr>
            </a:br>
            <a:r>
              <a:rPr lang="en-US" sz="1000">
                <a:solidFill>
                  <a:srgbClr val="FFFFFF"/>
                </a:solidFill>
              </a:rPr>
              <a:t>    xmlns:eml="https://eml.ecoinformatics.org/eml-2.2.0"</a:t>
            </a:r>
            <a:br>
              <a:rPr lang="en-US" sz="1000">
                <a:solidFill>
                  <a:srgbClr val="FFFFFF"/>
                </a:solidFill>
              </a:rPr>
            </a:br>
            <a:r>
              <a:rPr lang="en-US" sz="1000">
                <a:solidFill>
                  <a:srgbClr val="FFFFFF"/>
                </a:solidFill>
              </a:rPr>
              <a:t>    xmlns:xsi="http://www.w3.org/2001/XMLSchema-instance"</a:t>
            </a:r>
            <a:br>
              <a:rPr lang="en-US" sz="1000">
                <a:solidFill>
                  <a:srgbClr val="FFFFFF"/>
                </a:solidFill>
              </a:rPr>
            </a:br>
            <a:r>
              <a:rPr lang="en-US" sz="1000">
                <a:solidFill>
                  <a:srgbClr val="FFFFFF"/>
                </a:solidFill>
              </a:rPr>
              <a:t>    xmlns:stmml="http://www.xml-cml.org/schema/stmml-1.1"</a:t>
            </a:r>
            <a:br>
              <a:rPr lang="en-US" sz="1000">
                <a:solidFill>
                  <a:srgbClr val="FFFFFF"/>
                </a:solidFill>
              </a:rPr>
            </a:br>
            <a:r>
              <a:rPr lang="en-US" sz="1000">
                <a:solidFill>
                  <a:srgbClr val="FFFFFF"/>
                </a:solidFill>
              </a:rPr>
              <a:t>    xsi:schemaLocation="https://eml.ecoinformatics.org/eml-2.2.0 xsd/eml.xsd"&gt;</a:t>
            </a:r>
            <a:br>
              <a:rPr lang="en-US" sz="1000">
                <a:solidFill>
                  <a:srgbClr val="FFFFFF"/>
                </a:solidFill>
              </a:rPr>
            </a:br>
            <a:r>
              <a:rPr lang="en-US" sz="1000">
                <a:solidFill>
                  <a:srgbClr val="FFFFFF"/>
                </a:solidFill>
              </a:rPr>
              <a:t>    </a:t>
            </a:r>
            <a:br>
              <a:rPr lang="en-US" sz="1000">
                <a:solidFill>
                  <a:srgbClr val="FFFFFF"/>
                </a:solidFill>
              </a:rPr>
            </a:br>
            <a:r>
              <a:rPr lang="en-US" sz="1000">
                <a:solidFill>
                  <a:srgbClr val="FFFFFF"/>
                </a:solidFill>
              </a:rPr>
              <a:t>    &lt;dataset&gt;</a:t>
            </a:r>
            <a:br>
              <a:rPr lang="en-US" sz="1000">
                <a:solidFill>
                  <a:srgbClr val="FFFFFF"/>
                </a:solidFill>
              </a:rPr>
            </a:br>
            <a:r>
              <a:rPr lang="en-US" sz="1000">
                <a:solidFill>
                  <a:srgbClr val="FFFFFF"/>
                </a:solidFill>
              </a:rPr>
              <a:t>        &lt;title&gt;Primary production of algal species from Southeast Alaska, 1990-2002&lt;/title&gt;</a:t>
            </a:r>
            <a:br>
              <a:rPr lang="en-US" sz="1000">
                <a:solidFill>
                  <a:srgbClr val="FFFFFF"/>
                </a:solidFill>
              </a:rPr>
            </a:br>
            <a:r>
              <a:rPr lang="en-US" sz="1000">
                <a:solidFill>
                  <a:srgbClr val="FFFFFF"/>
                </a:solidFill>
              </a:rPr>
              <a:t>        &lt;creator id="https://orcid.org/0000-0003-0077-4738"&gt;</a:t>
            </a:r>
            <a:br>
              <a:rPr lang="en-US" sz="1000">
                <a:solidFill>
                  <a:srgbClr val="FFFFFF"/>
                </a:solidFill>
              </a:rPr>
            </a:br>
            <a:r>
              <a:rPr lang="en-US" sz="1000">
                <a:solidFill>
                  <a:srgbClr val="FFFFFF"/>
                </a:solidFill>
              </a:rPr>
              <a:t>            &lt;individualName&gt;</a:t>
            </a:r>
            <a:br>
              <a:rPr lang="en-US" sz="1000">
                <a:solidFill>
                  <a:srgbClr val="FFFFFF"/>
                </a:solidFill>
              </a:rPr>
            </a:br>
            <a:r>
              <a:rPr lang="en-US" sz="1000">
                <a:solidFill>
                  <a:srgbClr val="FFFFFF"/>
                </a:solidFill>
              </a:rPr>
              <a:t>                &lt;givenName&gt;Matthew&lt;/givenName&gt;</a:t>
            </a:r>
            <a:br>
              <a:rPr lang="en-US" sz="1000">
                <a:solidFill>
                  <a:srgbClr val="FFFFFF"/>
                </a:solidFill>
              </a:rPr>
            </a:br>
            <a:r>
              <a:rPr lang="en-US" sz="1000">
                <a:solidFill>
                  <a:srgbClr val="FFFFFF"/>
                </a:solidFill>
              </a:rPr>
              <a:t>                &lt;givenName&gt;B.&lt;/givenName&gt;</a:t>
            </a:r>
            <a:br>
              <a:rPr lang="en-US" sz="1000">
                <a:solidFill>
                  <a:srgbClr val="FFFFFF"/>
                </a:solidFill>
              </a:rPr>
            </a:br>
            <a:r>
              <a:rPr lang="en-US" sz="1000">
                <a:solidFill>
                  <a:srgbClr val="FFFFFF"/>
                </a:solidFill>
              </a:rPr>
              <a:t>                &lt;surName&gt;Jones&lt;/surName&gt;</a:t>
            </a:r>
            <a:br>
              <a:rPr lang="en-US" sz="1000">
                <a:solidFill>
                  <a:srgbClr val="FFFFFF"/>
                </a:solidFill>
              </a:rPr>
            </a:br>
            <a:r>
              <a:rPr lang="en-US" sz="1000">
                <a:solidFill>
                  <a:srgbClr val="FFFFFF"/>
                </a:solidFill>
              </a:rPr>
              <a:t>            &lt;/individualName&gt;</a:t>
            </a:r>
            <a:br>
              <a:rPr lang="en-US" sz="1000">
                <a:solidFill>
                  <a:srgbClr val="FFFFFF"/>
                </a:solidFill>
              </a:rPr>
            </a:br>
            <a:r>
              <a:rPr lang="en-US" sz="1000">
                <a:solidFill>
                  <a:srgbClr val="FFFFFF"/>
                </a:solidFill>
              </a:rPr>
              <a:t>            &lt;electronicMailAddress&gt;jones@nceas.ucsb.edu&lt;/electronicMailAddress&gt;</a:t>
            </a:r>
            <a:br>
              <a:rPr lang="en-US" sz="1000">
                <a:solidFill>
                  <a:srgbClr val="FFFFFF"/>
                </a:solidFill>
              </a:rPr>
            </a:br>
            <a:r>
              <a:rPr lang="en-US" sz="1000">
                <a:solidFill>
                  <a:srgbClr val="FFFFFF"/>
                </a:solidFill>
              </a:rPr>
              <a:t>            &lt;userId directory="https://orcid.org"&gt;https://orcid.org/0000-0003-0077-4738&lt;/userId&gt;</a:t>
            </a:r>
            <a:br>
              <a:rPr lang="en-US" sz="1000">
                <a:solidFill>
                  <a:srgbClr val="FFFFFF"/>
                </a:solidFill>
              </a:rPr>
            </a:br>
            <a:r>
              <a:rPr lang="en-US" sz="1000">
                <a:solidFill>
                  <a:srgbClr val="FFFFFF"/>
                </a:solidFill>
              </a:rPr>
              <a:t>        &lt;/creator&gt;</a:t>
            </a:r>
            <a:br>
              <a:rPr lang="en-US" sz="1000">
                <a:solidFill>
                  <a:srgbClr val="FFFFFF"/>
                </a:solidFill>
              </a:rPr>
            </a:br>
            <a:r>
              <a:rPr lang="en-US" sz="1000">
                <a:solidFill>
                  <a:srgbClr val="FFFFFF"/>
                </a:solidFill>
              </a:rPr>
              <a:t>        &lt;keywordSet&gt;</a:t>
            </a:r>
            <a:br>
              <a:rPr lang="en-US" sz="1000">
                <a:solidFill>
                  <a:srgbClr val="FFFFFF"/>
                </a:solidFill>
              </a:rPr>
            </a:br>
            <a:r>
              <a:rPr lang="en-US" sz="1000">
                <a:solidFill>
                  <a:srgbClr val="FFFFFF"/>
                </a:solidFill>
              </a:rPr>
              <a:t>            &lt;keyword&gt;biomass&lt;/keyword&gt;</a:t>
            </a:r>
            <a:br>
              <a:rPr lang="en-US" sz="1000">
                <a:solidFill>
                  <a:srgbClr val="FFFFFF"/>
                </a:solidFill>
              </a:rPr>
            </a:br>
            <a:r>
              <a:rPr lang="en-US" sz="1000">
                <a:solidFill>
                  <a:srgbClr val="FFFFFF"/>
                </a:solidFill>
              </a:rPr>
              <a:t>            &lt;keyword&gt;productivity&lt;/keyword&gt;</a:t>
            </a:r>
            <a:br>
              <a:rPr lang="en-US" sz="1000">
                <a:solidFill>
                  <a:srgbClr val="FFFFFF"/>
                </a:solidFill>
              </a:rPr>
            </a:b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 sz="1000">
                <a:solidFill>
                  <a:srgbClr val="FFFFFF"/>
                </a:solidFill>
              </a:rPr>
              <a:t>        &lt;/keywordSet&gt;</a:t>
            </a:r>
            <a:br>
              <a:rPr lang="en-US" sz="1000">
                <a:solidFill>
                  <a:srgbClr val="FFFFFF"/>
                </a:solidFill>
              </a:rPr>
            </a:br>
            <a:r>
              <a:rPr lang="en-US" sz="1000">
                <a:solidFill>
                  <a:srgbClr val="FFFFFF"/>
                </a:solidFill>
              </a:rPr>
              <a:t>        &lt;contact&gt;</a:t>
            </a:r>
            <a:br>
              <a:rPr lang="en-US" sz="1000">
                <a:solidFill>
                  <a:srgbClr val="FFFFFF"/>
                </a:solidFill>
              </a:rPr>
            </a:br>
            <a:r>
              <a:rPr lang="en-US" sz="1000">
                <a:solidFill>
                  <a:srgbClr val="FFFFFF"/>
                </a:solidFill>
              </a:rPr>
              <a:t>            &lt;references&gt;https://orcid.org/0000-0003-0077-4738&lt;/references&gt;</a:t>
            </a:r>
            <a:br>
              <a:rPr lang="en-US" sz="1000">
                <a:solidFill>
                  <a:srgbClr val="FFFFFF"/>
                </a:solidFill>
              </a:rPr>
            </a:br>
            <a:r>
              <a:rPr lang="en-US" sz="1000">
                <a:solidFill>
                  <a:srgbClr val="FFFFFF"/>
                </a:solidFill>
              </a:rPr>
              <a:t>        &lt;/contact&gt;</a:t>
            </a:r>
            <a:br>
              <a:rPr lang="en-US" sz="1000">
                <a:solidFill>
                  <a:srgbClr val="FFFFFF"/>
                </a:solidFill>
              </a:rPr>
            </a:br>
            <a:r>
              <a:rPr lang="en-US" sz="1000">
                <a:solidFill>
                  <a:srgbClr val="FFFFFF"/>
                </a:solidFill>
              </a:rPr>
              <a:t>    &lt;/dataset&gt;</a:t>
            </a:r>
            <a:br>
              <a:rPr lang="en-US" sz="1000">
                <a:solidFill>
                  <a:srgbClr val="FFFFFF"/>
                </a:solidFill>
              </a:rPr>
            </a:br>
            <a:r>
              <a:rPr lang="en-US" sz="1000">
                <a:solidFill>
                  <a:srgbClr val="FFFFFF"/>
                </a:solidFill>
              </a:rPr>
              <a:t>&lt;/eml:eml&gt;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21"/>
          <p:cNvSpPr/>
          <p:nvPr/>
        </p:nvSpPr>
        <p:spPr>
          <a:xfrm>
            <a:off x="9619345" y="450221"/>
            <a:ext cx="2115455" cy="2102827"/>
          </a:xfrm>
          <a:prstGeom prst="rect">
            <a:avLst/>
          </a:prstGeom>
          <a:solidFill>
            <a:schemeClr val="accent1">
              <a:alpha val="9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21"/>
          <p:cNvSpPr/>
          <p:nvPr/>
        </p:nvSpPr>
        <p:spPr>
          <a:xfrm>
            <a:off x="457199" y="4932939"/>
            <a:ext cx="11277601" cy="1466141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21"/>
          <p:cNvSpPr/>
          <p:nvPr/>
        </p:nvSpPr>
        <p:spPr>
          <a:xfrm>
            <a:off x="9619345" y="2728167"/>
            <a:ext cx="2115455" cy="206545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5" name="Google Shape;375;p21"/>
          <p:cNvGrpSpPr/>
          <p:nvPr/>
        </p:nvGrpSpPr>
        <p:grpSpPr>
          <a:xfrm>
            <a:off x="10083954" y="710923"/>
            <a:ext cx="1186236" cy="3594030"/>
            <a:chOff x="10049862" y="2619419"/>
            <a:chExt cx="1186236" cy="3594030"/>
          </a:xfrm>
        </p:grpSpPr>
        <p:pic>
          <p:nvPicPr>
            <p:cNvPr id="376" name="Google Shape;376;p21" descr="Contact Us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049862" y="2619419"/>
              <a:ext cx="1186236" cy="16219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7" name="Google Shape;377;p21" descr="Harvard University Logo Vector (.AI) Free Downloa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049862" y="4725397"/>
              <a:ext cx="1160681" cy="14880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8" name="Google Shape;378;p21"/>
          <p:cNvSpPr txBox="1"/>
          <p:nvPr/>
        </p:nvSpPr>
        <p:spPr>
          <a:xfrm>
            <a:off x="621792" y="5138928"/>
            <a:ext cx="1111300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Ecological Metadata Language (EML)</a:t>
            </a:r>
            <a:endParaRPr/>
          </a:p>
        </p:txBody>
      </p:sp>
      <p:sp>
        <p:nvSpPr>
          <p:cNvPr id="379" name="Google Shape;379;p21"/>
          <p:cNvSpPr/>
          <p:nvPr/>
        </p:nvSpPr>
        <p:spPr>
          <a:xfrm>
            <a:off x="6703630" y="710923"/>
            <a:ext cx="2443039" cy="530352"/>
          </a:xfrm>
          <a:prstGeom prst="roundRect">
            <a:avLst>
              <a:gd name="adj" fmla="val 16667"/>
            </a:avLst>
          </a:prstGeom>
          <a:solidFill>
            <a:schemeClr val="accent1">
              <a:alpha val="47843"/>
            </a:schemeClr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Simple text editor</a:t>
            </a:r>
            <a:endParaRPr/>
          </a:p>
        </p:txBody>
      </p:sp>
      <p:sp>
        <p:nvSpPr>
          <p:cNvPr id="380" name="Google Shape;380;p21"/>
          <p:cNvSpPr/>
          <p:nvPr/>
        </p:nvSpPr>
        <p:spPr>
          <a:xfrm>
            <a:off x="6711696" y="1371298"/>
            <a:ext cx="2443039" cy="530352"/>
          </a:xfrm>
          <a:prstGeom prst="roundRect">
            <a:avLst>
              <a:gd name="adj" fmla="val 16667"/>
            </a:avLst>
          </a:prstGeom>
          <a:solidFill>
            <a:schemeClr val="accent1">
              <a:alpha val="47843"/>
            </a:schemeClr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 use R studio</a:t>
            </a:r>
            <a:endParaRPr/>
          </a:p>
        </p:txBody>
      </p:sp>
      <p:sp>
        <p:nvSpPr>
          <p:cNvPr id="381" name="Google Shape;381;p21"/>
          <p:cNvSpPr/>
          <p:nvPr/>
        </p:nvSpPr>
        <p:spPr>
          <a:xfrm>
            <a:off x="6703629" y="2022696"/>
            <a:ext cx="2443039" cy="530352"/>
          </a:xfrm>
          <a:prstGeom prst="roundRect">
            <a:avLst>
              <a:gd name="adj" fmla="val 16667"/>
            </a:avLst>
          </a:prstGeom>
          <a:solidFill>
            <a:schemeClr val="accent1">
              <a:alpha val="47843"/>
            </a:schemeClr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Adding info over time</a:t>
            </a:r>
            <a:endParaRPr/>
          </a:p>
        </p:txBody>
      </p:sp>
      <p:sp>
        <p:nvSpPr>
          <p:cNvPr id="382" name="Google Shape;382;p21"/>
          <p:cNvSpPr/>
          <p:nvPr/>
        </p:nvSpPr>
        <p:spPr>
          <a:xfrm>
            <a:off x="6711553" y="2674093"/>
            <a:ext cx="2443039" cy="1974123"/>
          </a:xfrm>
          <a:prstGeom prst="roundRect">
            <a:avLst>
              <a:gd name="adj" fmla="val 16667"/>
            </a:avLst>
          </a:prstGeom>
          <a:solidFill>
            <a:schemeClr val="accent1">
              <a:alpha val="47843"/>
            </a:schemeClr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EML document that provides basic Bibliographic information for citing a dataset and discovery in catalogs</a:t>
            </a:r>
            <a:endParaRPr/>
          </a:p>
        </p:txBody>
      </p:sp>
      <p:pic>
        <p:nvPicPr>
          <p:cNvPr id="383" name="Google Shape;383;p21" descr="Stopwatch 75%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63614" y="5138928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1" descr="Monthly calendar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520607" y="5399283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>
            <a:off x="462058" y="450221"/>
            <a:ext cx="8994357" cy="43434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 txBox="1">
            <a:spLocks noGrp="1"/>
          </p:cNvSpPr>
          <p:nvPr>
            <p:ph type="ctrTitle"/>
          </p:nvPr>
        </p:nvSpPr>
        <p:spPr>
          <a:xfrm>
            <a:off x="1100669" y="1031353"/>
            <a:ext cx="7736255" cy="318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FFFFFF"/>
                </a:solidFill>
              </a:rPr>
              <a:t>Chapter 1</a:t>
            </a:r>
            <a:endParaRPr/>
          </a:p>
        </p:txBody>
      </p:sp>
      <p:sp>
        <p:nvSpPr>
          <p:cNvPr id="98" name="Google Shape;98;p2"/>
          <p:cNvSpPr/>
          <p:nvPr/>
        </p:nvSpPr>
        <p:spPr>
          <a:xfrm>
            <a:off x="9619345" y="450221"/>
            <a:ext cx="2115455" cy="2102827"/>
          </a:xfrm>
          <a:prstGeom prst="rect">
            <a:avLst/>
          </a:prstGeom>
          <a:solidFill>
            <a:schemeClr val="accent1">
              <a:alpha val="9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57199" y="4932939"/>
            <a:ext cx="11277601" cy="1466141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subTitle" idx="1"/>
          </p:nvPr>
        </p:nvSpPr>
        <p:spPr>
          <a:xfrm>
            <a:off x="1100669" y="5184138"/>
            <a:ext cx="10008863" cy="963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6000"/>
              <a:buNone/>
            </a:pPr>
            <a:r>
              <a:rPr lang="en-US" sz="6000">
                <a:solidFill>
                  <a:srgbClr val="0C0C0C"/>
                </a:solidFill>
              </a:rPr>
              <a:t>Overview</a:t>
            </a:r>
            <a:endParaRPr/>
          </a:p>
        </p:txBody>
      </p:sp>
      <p:sp>
        <p:nvSpPr>
          <p:cNvPr id="101" name="Google Shape;101;p2"/>
          <p:cNvSpPr/>
          <p:nvPr/>
        </p:nvSpPr>
        <p:spPr>
          <a:xfrm>
            <a:off x="9619345" y="2728167"/>
            <a:ext cx="2115455" cy="206545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89672" y="710121"/>
            <a:ext cx="1574800" cy="157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 descr="Flowchart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62672" y="2971800"/>
            <a:ext cx="1701800" cy="170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6"/>
          <p:cNvSpPr/>
          <p:nvPr/>
        </p:nvSpPr>
        <p:spPr>
          <a:xfrm>
            <a:off x="462058" y="450221"/>
            <a:ext cx="8997696" cy="3918123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16"/>
          <p:cNvSpPr txBox="1">
            <a:spLocks noGrp="1"/>
          </p:cNvSpPr>
          <p:nvPr>
            <p:ph type="ctrTitle"/>
          </p:nvPr>
        </p:nvSpPr>
        <p:spPr>
          <a:xfrm>
            <a:off x="1100669" y="1111086"/>
            <a:ext cx="7690104" cy="262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FFFFFF"/>
                </a:solidFill>
              </a:rPr>
              <a:t>Chapter ~2.5</a:t>
            </a:r>
            <a:endParaRPr/>
          </a:p>
        </p:txBody>
      </p:sp>
      <p:sp>
        <p:nvSpPr>
          <p:cNvPr id="319" name="Google Shape;319;p16"/>
          <p:cNvSpPr/>
          <p:nvPr/>
        </p:nvSpPr>
        <p:spPr>
          <a:xfrm>
            <a:off x="9619345" y="2490532"/>
            <a:ext cx="2110597" cy="1877811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6"/>
          <p:cNvSpPr/>
          <p:nvPr/>
        </p:nvSpPr>
        <p:spPr>
          <a:xfrm>
            <a:off x="457200" y="4521269"/>
            <a:ext cx="11277600" cy="1877811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6"/>
          <p:cNvSpPr txBox="1">
            <a:spLocks noGrp="1"/>
          </p:cNvSpPr>
          <p:nvPr>
            <p:ph type="subTitle" idx="1"/>
          </p:nvPr>
        </p:nvSpPr>
        <p:spPr>
          <a:xfrm>
            <a:off x="1079499" y="4843002"/>
            <a:ext cx="10012680" cy="1234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6000"/>
              <a:buNone/>
            </a:pPr>
            <a:r>
              <a:rPr lang="en-US" sz="6000" b="1">
                <a:solidFill>
                  <a:srgbClr val="0070C0"/>
                </a:solidFill>
              </a:rPr>
              <a:t>Metadata</a:t>
            </a:r>
            <a:endParaRPr sz="2600" b="1">
              <a:solidFill>
                <a:srgbClr val="0070C0"/>
              </a:solidFill>
            </a:endParaRPr>
          </a:p>
        </p:txBody>
      </p:sp>
      <p:sp>
        <p:nvSpPr>
          <p:cNvPr id="322" name="Google Shape;322;p16"/>
          <p:cNvSpPr/>
          <p:nvPr/>
        </p:nvSpPr>
        <p:spPr>
          <a:xfrm>
            <a:off x="9619345" y="450221"/>
            <a:ext cx="2115455" cy="1890204"/>
          </a:xfrm>
          <a:prstGeom prst="rect">
            <a:avLst/>
          </a:prstGeom>
          <a:solidFill>
            <a:schemeClr val="accent1">
              <a:alpha val="9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3" name="Google Shape;323;p16" descr="Puzzl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57725" y="2612676"/>
            <a:ext cx="1632648" cy="1632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61047" y="605074"/>
            <a:ext cx="1574800" cy="157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6249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3"/>
          <p:cNvSpPr/>
          <p:nvPr/>
        </p:nvSpPr>
        <p:spPr>
          <a:xfrm>
            <a:off x="458922" y="453981"/>
            <a:ext cx="6675120" cy="187781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23"/>
          <p:cNvSpPr txBox="1">
            <a:spLocks noGrp="1"/>
          </p:cNvSpPr>
          <p:nvPr>
            <p:ph type="title"/>
          </p:nvPr>
        </p:nvSpPr>
        <p:spPr>
          <a:xfrm>
            <a:off x="731520" y="731520"/>
            <a:ext cx="6089904" cy="1426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OA Lab 2021.02.23 MTG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Goal: Data Storage</a:t>
            </a:r>
            <a:endParaRPr/>
          </a:p>
        </p:txBody>
      </p:sp>
      <p:sp>
        <p:nvSpPr>
          <p:cNvPr id="404" name="Google Shape;404;p23"/>
          <p:cNvSpPr/>
          <p:nvPr/>
        </p:nvSpPr>
        <p:spPr>
          <a:xfrm>
            <a:off x="7277100" y="461737"/>
            <a:ext cx="2149361" cy="1870055"/>
          </a:xfrm>
          <a:prstGeom prst="rect">
            <a:avLst/>
          </a:prstGeom>
          <a:solidFill>
            <a:schemeClr val="accent1">
              <a:alpha val="9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23"/>
          <p:cNvSpPr/>
          <p:nvPr/>
        </p:nvSpPr>
        <p:spPr>
          <a:xfrm>
            <a:off x="9573768" y="453155"/>
            <a:ext cx="2149358" cy="1878638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23"/>
          <p:cNvSpPr/>
          <p:nvPr/>
        </p:nvSpPr>
        <p:spPr>
          <a:xfrm>
            <a:off x="458920" y="2480956"/>
            <a:ext cx="11264206" cy="391812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23"/>
          <p:cNvSpPr txBox="1">
            <a:spLocks noGrp="1"/>
          </p:cNvSpPr>
          <p:nvPr>
            <p:ph type="body" idx="1"/>
          </p:nvPr>
        </p:nvSpPr>
        <p:spPr>
          <a:xfrm>
            <a:off x="731524" y="2798374"/>
            <a:ext cx="6868200" cy="3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1714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i="1"/>
              <a:t>Initial collection and transposition of data</a:t>
            </a:r>
            <a:endParaRPr sz="1900" i="1"/>
          </a:p>
          <a:p>
            <a:pPr marL="228600" lvl="0" indent="-1714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i="1"/>
              <a:t>Where does all data need to be saved</a:t>
            </a:r>
            <a:endParaRPr sz="1900" i="1"/>
          </a:p>
          <a:p>
            <a:pPr marL="228600" lvl="0" indent="-1714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i="1"/>
              <a:t>Version control </a:t>
            </a:r>
            <a:endParaRPr sz="1900" i="1"/>
          </a:p>
          <a:p>
            <a:pPr marL="228600" lvl="0" indent="-1714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i="1"/>
              <a:t>File naming Schema review </a:t>
            </a:r>
            <a:endParaRPr sz="1900" i="1"/>
          </a:p>
          <a:p>
            <a:pPr marL="228600" lvl="0" indent="-1714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i="1"/>
              <a:t>OA Drive Flyways </a:t>
            </a:r>
            <a:endParaRPr sz="1800" i="1"/>
          </a:p>
          <a:p>
            <a:pPr marL="685800" lvl="1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 i="1"/>
              <a:t>experiment </a:t>
            </a:r>
            <a:endParaRPr sz="1800" i="1"/>
          </a:p>
          <a:p>
            <a:pPr marL="685800" lvl="1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 i="1"/>
              <a:t>system </a:t>
            </a:r>
            <a:endParaRPr sz="1800" i="1"/>
          </a:p>
          <a:p>
            <a:pPr marL="228600" lvl="0" indent="-1714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i="1"/>
              <a:t>Preferred repository for data archiving (towards publication)</a:t>
            </a:r>
            <a:endParaRPr sz="1800" i="1"/>
          </a:p>
          <a:p>
            <a:pPr marL="228600" lvl="0" indent="-1714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 i="1"/>
              <a:t>how do we store SPEC, MOATs, chamber data - by articulated system or by experiment...maybe there needs to be duplication of the storage efforts...</a:t>
            </a:r>
            <a:endParaRPr sz="1800" i="1"/>
          </a:p>
        </p:txBody>
      </p:sp>
      <p:pic>
        <p:nvPicPr>
          <p:cNvPr id="408" name="Google Shape;408;p23" descr="CDOC | Best Cloud, On-Premise Document Management System Softwar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77100" y="2649221"/>
            <a:ext cx="4110085" cy="3241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61047" y="605074"/>
            <a:ext cx="15748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3"/>
          <p:cNvSpPr/>
          <p:nvPr/>
        </p:nvSpPr>
        <p:spPr>
          <a:xfrm rot="3691315">
            <a:off x="9464985" y="3756998"/>
            <a:ext cx="1518260" cy="2628735"/>
          </a:xfrm>
          <a:prstGeom prst="arc">
            <a:avLst>
              <a:gd name="adj1" fmla="val 16839110"/>
              <a:gd name="adj2" fmla="val 0"/>
            </a:avLst>
          </a:prstGeom>
          <a:noFill/>
          <a:ln w="69850" cap="flat" cmpd="sng">
            <a:solidFill>
              <a:srgbClr val="F4B08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1" name="Google Shape;411;p23" descr="Cloud Storage for Work and Home - Google Driv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55641" y="469764"/>
            <a:ext cx="1344630" cy="1344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3" descr="GitHub Logo | The most famous brands and company logos in the worl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30906" y="1163753"/>
            <a:ext cx="1751819" cy="985398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23"/>
          <p:cNvSpPr txBox="1"/>
          <p:nvPr/>
        </p:nvSpPr>
        <p:spPr>
          <a:xfrm>
            <a:off x="4329125" y="6722050"/>
            <a:ext cx="3857700" cy="6156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file folder map - is an graphic we want is this document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2"/>
          <p:cNvSpPr/>
          <p:nvPr/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22"/>
          <p:cNvSpPr txBox="1"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dirty="0">
                <a:solidFill>
                  <a:srgbClr val="FFFFFF"/>
                </a:solidFill>
              </a:rPr>
              <a:t>OA Lab’s Metadata Schemas</a:t>
            </a:r>
            <a:endParaRPr dirty="0"/>
          </a:p>
        </p:txBody>
      </p:sp>
      <p:sp>
        <p:nvSpPr>
          <p:cNvPr id="391" name="Google Shape;391;p22"/>
          <p:cNvSpPr/>
          <p:nvPr/>
        </p:nvSpPr>
        <p:spPr>
          <a:xfrm>
            <a:off x="329183" y="2454901"/>
            <a:ext cx="3441163" cy="4080255"/>
          </a:xfrm>
          <a:prstGeom prst="rect">
            <a:avLst/>
          </a:prstGeom>
          <a:solidFill>
            <a:srgbClr val="1385D2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2" name="Google Shape;39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256" y="2951922"/>
            <a:ext cx="3067356" cy="3067356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22"/>
          <p:cNvSpPr/>
          <p:nvPr/>
        </p:nvSpPr>
        <p:spPr>
          <a:xfrm>
            <a:off x="3941468" y="2454900"/>
            <a:ext cx="3441163" cy="4080255"/>
          </a:xfrm>
          <a:prstGeom prst="rect">
            <a:avLst/>
          </a:prstGeom>
          <a:solidFill>
            <a:srgbClr val="1385D2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4" name="Google Shape;394;p22" descr="CDOC | Best Cloud, On-Premise Document Management System Softwar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38970" y="3276148"/>
            <a:ext cx="3067358" cy="2418904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22"/>
          <p:cNvSpPr/>
          <p:nvPr/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22"/>
          <p:cNvSpPr txBox="1">
            <a:spLocks noGrp="1"/>
          </p:cNvSpPr>
          <p:nvPr>
            <p:ph type="body" idx="1"/>
          </p:nvPr>
        </p:nvSpPr>
        <p:spPr>
          <a:xfrm>
            <a:off x="7956057" y="762983"/>
            <a:ext cx="3515128" cy="5330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</a:pPr>
            <a:r>
              <a:rPr lang="en-US" sz="2400">
                <a:solidFill>
                  <a:srgbClr val="FFFFFF"/>
                </a:solidFill>
              </a:rPr>
              <a:t>5 Templates Needed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</a:pPr>
            <a:r>
              <a:rPr lang="en-US" sz="2000">
                <a:solidFill>
                  <a:srgbClr val="FFFFFF"/>
                </a:solidFill>
              </a:rPr>
              <a:t>System Monitoring Schema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</a:pPr>
            <a:r>
              <a:rPr lang="en-US" sz="2000">
                <a:solidFill>
                  <a:srgbClr val="FFFFFF"/>
                </a:solidFill>
              </a:rPr>
              <a:t>Response Metric Schema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</a:pPr>
            <a:r>
              <a:rPr lang="en-US" sz="2000">
                <a:solidFill>
                  <a:srgbClr val="FFFFFF"/>
                </a:solidFill>
              </a:rPr>
              <a:t>LabVIEW Schema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</a:pPr>
            <a:r>
              <a:rPr lang="en-US" sz="2000">
                <a:solidFill>
                  <a:srgbClr val="FFFFFF"/>
                </a:solidFill>
              </a:rPr>
              <a:t>SPEC insitu measurement Schema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</a:pPr>
            <a:r>
              <a:rPr lang="en-US" sz="2000">
                <a:solidFill>
                  <a:srgbClr val="FFFFFF"/>
                </a:solidFill>
              </a:rPr>
              <a:t>(POSS) Map Project Schema</a:t>
            </a:r>
            <a:endParaRPr/>
          </a:p>
          <a:p>
            <a:pPr marL="685800" lvl="1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FFFFFF"/>
              </a:solidFill>
            </a:endParaRPr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en-US" sz="2000" u="sng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https://docs.google.com/spreadsheets/d/1qN_Is85WlThilXP6jZRcUufpxq1MuSHXZ-kdPx9MwVo/edit?usp=sharing</a:t>
            </a:r>
            <a:endParaRPr sz="2000">
              <a:solidFill>
                <a:srgbClr val="FFFFFF"/>
              </a:solidFill>
            </a:endParaRPr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FFFFFF"/>
              </a:solidFill>
            </a:endParaRPr>
          </a:p>
        </p:txBody>
      </p:sp>
      <p:sp>
        <p:nvSpPr>
          <p:cNvPr id="397" name="Google Shape;397;p22"/>
          <p:cNvSpPr/>
          <p:nvPr/>
        </p:nvSpPr>
        <p:spPr>
          <a:xfrm>
            <a:off x="6656832" y="3584448"/>
            <a:ext cx="725799" cy="749808"/>
          </a:xfrm>
          <a:prstGeom prst="frame">
            <a:avLst>
              <a:gd name="adj1" fmla="val 12500"/>
            </a:avLst>
          </a:prstGeom>
          <a:solidFill>
            <a:srgbClr val="F4B081">
              <a:alpha val="7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"/>
          <p:cNvSpPr/>
          <p:nvPr/>
        </p:nvSpPr>
        <p:spPr>
          <a:xfrm>
            <a:off x="462058" y="450221"/>
            <a:ext cx="8997696" cy="3918123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7"/>
          <p:cNvSpPr txBox="1">
            <a:spLocks noGrp="1"/>
          </p:cNvSpPr>
          <p:nvPr>
            <p:ph type="ctrTitle"/>
          </p:nvPr>
        </p:nvSpPr>
        <p:spPr>
          <a:xfrm>
            <a:off x="1100669" y="1111086"/>
            <a:ext cx="7690104" cy="262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l">
              <a:buClr>
                <a:srgbClr val="FFFFFF"/>
              </a:buClr>
              <a:buSzPts val="6600"/>
            </a:pPr>
            <a:r>
              <a:rPr lang="en-US" sz="6600" dirty="0">
                <a:solidFill>
                  <a:srgbClr val="FFFFFF"/>
                </a:solidFill>
              </a:rPr>
              <a:t>Chapter 4</a:t>
            </a:r>
            <a:br>
              <a:rPr lang="en-US" sz="6600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Wolkovich Lab</a:t>
            </a:r>
            <a:endParaRPr dirty="0"/>
          </a:p>
        </p:txBody>
      </p:sp>
      <p:sp>
        <p:nvSpPr>
          <p:cNvPr id="172" name="Google Shape;172;p7"/>
          <p:cNvSpPr/>
          <p:nvPr/>
        </p:nvSpPr>
        <p:spPr>
          <a:xfrm>
            <a:off x="9619345" y="2490532"/>
            <a:ext cx="2110597" cy="1877811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7"/>
          <p:cNvSpPr/>
          <p:nvPr/>
        </p:nvSpPr>
        <p:spPr>
          <a:xfrm>
            <a:off x="457200" y="4521269"/>
            <a:ext cx="11277600" cy="1877811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7"/>
          <p:cNvSpPr txBox="1">
            <a:spLocks noGrp="1"/>
          </p:cNvSpPr>
          <p:nvPr>
            <p:ph type="subTitle" idx="1"/>
          </p:nvPr>
        </p:nvSpPr>
        <p:spPr>
          <a:xfrm>
            <a:off x="1079499" y="4843002"/>
            <a:ext cx="10012680" cy="1234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>
              <a:spcBef>
                <a:spcPts val="0"/>
              </a:spcBef>
              <a:buClr>
                <a:srgbClr val="1B1B1B"/>
              </a:buClr>
              <a:buSzPts val="6000"/>
            </a:pPr>
            <a:r>
              <a:rPr lang="en-US" sz="6000" dirty="0">
                <a:solidFill>
                  <a:srgbClr val="1B1B1B"/>
                </a:solidFill>
              </a:rPr>
              <a:t>Data Organization and Formats</a:t>
            </a:r>
            <a:endParaRPr dirty="0"/>
          </a:p>
        </p:txBody>
      </p:sp>
      <p:sp>
        <p:nvSpPr>
          <p:cNvPr id="175" name="Google Shape;175;p7"/>
          <p:cNvSpPr/>
          <p:nvPr/>
        </p:nvSpPr>
        <p:spPr>
          <a:xfrm>
            <a:off x="9619345" y="450221"/>
            <a:ext cx="2115455" cy="1890204"/>
          </a:xfrm>
          <a:prstGeom prst="rect">
            <a:avLst/>
          </a:prstGeom>
          <a:solidFill>
            <a:schemeClr val="accent1">
              <a:alpha val="9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7" descr="Book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57725" y="2612676"/>
            <a:ext cx="1632648" cy="1632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61047" y="605074"/>
            <a:ext cx="1574800" cy="157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8"/>
          <p:cNvSpPr/>
          <p:nvPr/>
        </p:nvSpPr>
        <p:spPr>
          <a:xfrm>
            <a:off x="458921" y="453981"/>
            <a:ext cx="11274158" cy="187781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8"/>
          <p:cNvSpPr txBox="1">
            <a:spLocks noGrp="1"/>
          </p:cNvSpPr>
          <p:nvPr>
            <p:ph type="title"/>
          </p:nvPr>
        </p:nvSpPr>
        <p:spPr>
          <a:xfrm>
            <a:off x="731519" y="731520"/>
            <a:ext cx="10666145" cy="1426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rgbClr val="FFFFFF"/>
              </a:buClr>
              <a:buSzPts val="4400"/>
            </a:pPr>
            <a:r>
              <a:rPr lang="en-US" sz="4000" dirty="0">
                <a:solidFill>
                  <a:srgbClr val="FFFFFF"/>
                </a:solidFill>
              </a:rPr>
              <a:t>Wolkovich Lab- 4.1 File Formats</a:t>
            </a:r>
            <a:endParaRPr sz="4000" dirty="0"/>
          </a:p>
        </p:txBody>
      </p:sp>
      <p:sp>
        <p:nvSpPr>
          <p:cNvPr id="344" name="Google Shape;344;p18"/>
          <p:cNvSpPr/>
          <p:nvPr/>
        </p:nvSpPr>
        <p:spPr>
          <a:xfrm>
            <a:off x="458920" y="2480956"/>
            <a:ext cx="9006933" cy="391812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8"/>
          <p:cNvSpPr txBox="1">
            <a:spLocks noGrp="1"/>
          </p:cNvSpPr>
          <p:nvPr>
            <p:ph type="body" idx="1"/>
          </p:nvPr>
        </p:nvSpPr>
        <p:spPr>
          <a:xfrm>
            <a:off x="789456" y="2789918"/>
            <a:ext cx="8370393" cy="3300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>
              <a:spcBef>
                <a:spcPts val="0"/>
              </a:spcBef>
              <a:buSzPts val="2400"/>
            </a:pPr>
            <a:r>
              <a:rPr lang="en-US" sz="2200" dirty="0"/>
              <a:t>Keep it tabular </a:t>
            </a:r>
          </a:p>
          <a:p>
            <a:pPr marL="685800" lvl="1" indent="-228600">
              <a:spcBef>
                <a:spcPts val="0"/>
              </a:spcBef>
              <a:buSzPts val="2400"/>
            </a:pPr>
            <a:r>
              <a:rPr lang="en-US" sz="1800" dirty="0"/>
              <a:t>accompanying metadata (from day made digital/collection)</a:t>
            </a:r>
          </a:p>
          <a:p>
            <a:pPr marL="685800" lvl="1" indent="-228600">
              <a:spcBef>
                <a:spcPts val="0"/>
              </a:spcBef>
              <a:buSzPts val="2400"/>
            </a:pPr>
            <a:r>
              <a:rPr lang="en-US" sz="2200" dirty="0"/>
              <a:t>within one week of collection for field-collected data</a:t>
            </a:r>
          </a:p>
          <a:p>
            <a:pPr marL="228600" lvl="0" indent="-228600">
              <a:spcBef>
                <a:spcPts val="0"/>
              </a:spcBef>
              <a:buSzPts val="2400"/>
            </a:pPr>
            <a:r>
              <a:rPr lang="en-US" sz="2200" dirty="0"/>
              <a:t>All paper data must be transferred to electronic format within one month of the end of field season</a:t>
            </a:r>
          </a:p>
          <a:p>
            <a:pPr marL="228600" lvl="0" indent="-228600">
              <a:spcBef>
                <a:spcPts val="0"/>
              </a:spcBef>
              <a:buSzPts val="2400"/>
            </a:pPr>
            <a:r>
              <a:rPr lang="en-US" sz="2200" dirty="0"/>
              <a:t>CSV raw data</a:t>
            </a:r>
          </a:p>
          <a:p>
            <a:pPr marL="228600" lvl="0" indent="-228600">
              <a:spcBef>
                <a:spcPts val="0"/>
              </a:spcBef>
              <a:buSzPts val="2400"/>
            </a:pPr>
            <a:r>
              <a:rPr lang="en-US" sz="2200" dirty="0"/>
              <a:t>Txt files (EML outputs to explain metadata)</a:t>
            </a:r>
          </a:p>
          <a:p>
            <a:pPr marL="228600" lvl="0" indent="-228600">
              <a:spcBef>
                <a:spcPts val="0"/>
              </a:spcBef>
              <a:buSzPts val="2400"/>
            </a:pPr>
            <a:r>
              <a:rPr lang="en-US" sz="2200" dirty="0"/>
              <a:t>Excel (a place to break date formats)</a:t>
            </a:r>
          </a:p>
          <a:p>
            <a:pPr marL="228600" lvl="0" indent="-228600">
              <a:spcBef>
                <a:spcPts val="0"/>
              </a:spcBef>
              <a:buSzPts val="2400"/>
            </a:pPr>
            <a:endParaRPr sz="2200" dirty="0"/>
          </a:p>
        </p:txBody>
      </p:sp>
      <p:sp>
        <p:nvSpPr>
          <p:cNvPr id="346" name="Google Shape;346;p18"/>
          <p:cNvSpPr/>
          <p:nvPr/>
        </p:nvSpPr>
        <p:spPr>
          <a:xfrm>
            <a:off x="9625716" y="2480956"/>
            <a:ext cx="2112264" cy="1898903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18"/>
          <p:cNvSpPr/>
          <p:nvPr/>
        </p:nvSpPr>
        <p:spPr>
          <a:xfrm>
            <a:off x="9625716" y="4529023"/>
            <a:ext cx="2107363" cy="1870055"/>
          </a:xfrm>
          <a:prstGeom prst="rect">
            <a:avLst/>
          </a:prstGeom>
          <a:solidFill>
            <a:schemeClr val="accent1">
              <a:alpha val="9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8" name="Google Shape;348;p18"/>
          <p:cNvGrpSpPr/>
          <p:nvPr/>
        </p:nvGrpSpPr>
        <p:grpSpPr>
          <a:xfrm>
            <a:off x="10049862" y="2619419"/>
            <a:ext cx="1186236" cy="3594030"/>
            <a:chOff x="10049862" y="2619419"/>
            <a:chExt cx="1186236" cy="3594030"/>
          </a:xfrm>
        </p:grpSpPr>
        <p:pic>
          <p:nvPicPr>
            <p:cNvPr id="349" name="Google Shape;349;p18" descr="Contact Us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049862" y="2619419"/>
              <a:ext cx="1186236" cy="16219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18" descr="Harvard University Logo Vector (.AI) Free Downloa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049862" y="4725397"/>
              <a:ext cx="1160681" cy="1488052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703290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3"/>
          <p:cNvSpPr/>
          <p:nvPr/>
        </p:nvSpPr>
        <p:spPr>
          <a:xfrm>
            <a:off x="458922" y="453981"/>
            <a:ext cx="6675120" cy="187781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3"/>
          <p:cNvSpPr txBox="1">
            <a:spLocks noGrp="1"/>
          </p:cNvSpPr>
          <p:nvPr>
            <p:ph type="title"/>
          </p:nvPr>
        </p:nvSpPr>
        <p:spPr>
          <a:xfrm>
            <a:off x="731520" y="731520"/>
            <a:ext cx="6089904" cy="1426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dirty="0">
                <a:solidFill>
                  <a:srgbClr val="FFFFFF"/>
                </a:solidFill>
              </a:rPr>
              <a:t>Data Organization-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OA Lab Concepts</a:t>
            </a:r>
            <a:endParaRPr dirty="0"/>
          </a:p>
        </p:txBody>
      </p:sp>
      <p:sp>
        <p:nvSpPr>
          <p:cNvPr id="264" name="Google Shape;264;p13"/>
          <p:cNvSpPr/>
          <p:nvPr/>
        </p:nvSpPr>
        <p:spPr>
          <a:xfrm>
            <a:off x="7277100" y="461737"/>
            <a:ext cx="2149361" cy="1870055"/>
          </a:xfrm>
          <a:prstGeom prst="rect">
            <a:avLst/>
          </a:prstGeom>
          <a:solidFill>
            <a:schemeClr val="accent1">
              <a:alpha val="9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3"/>
          <p:cNvSpPr/>
          <p:nvPr/>
        </p:nvSpPr>
        <p:spPr>
          <a:xfrm>
            <a:off x="9573768" y="453155"/>
            <a:ext cx="2149358" cy="1878638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Google Shape;26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61047" y="605074"/>
            <a:ext cx="1574800" cy="157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3" descr="CDOC | Best Cloud, On-Premise Document Management System Softwar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52343" y="731520"/>
            <a:ext cx="1934146" cy="15252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A39D24E-7277-6543-9E47-8FA6D29078A6}"/>
              </a:ext>
            </a:extLst>
          </p:cNvPr>
          <p:cNvSpPr/>
          <p:nvPr/>
        </p:nvSpPr>
        <p:spPr>
          <a:xfrm>
            <a:off x="458922" y="2457413"/>
            <a:ext cx="11264204" cy="41720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CSV- Metadata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Excel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Google Sheets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PDFs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C8A75DF-B47C-294A-AD03-0C14705D34BC}"/>
              </a:ext>
            </a:extLst>
          </p:cNvPr>
          <p:cNvSpPr/>
          <p:nvPr/>
        </p:nvSpPr>
        <p:spPr>
          <a:xfrm>
            <a:off x="3535680" y="3429000"/>
            <a:ext cx="2926080" cy="4754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 file example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BBA4AB9-A5D3-074A-90A8-0DCC890F7142}"/>
              </a:ext>
            </a:extLst>
          </p:cNvPr>
          <p:cNvSpPr/>
          <p:nvPr/>
        </p:nvSpPr>
        <p:spPr>
          <a:xfrm>
            <a:off x="6821424" y="3429000"/>
            <a:ext cx="2926080" cy="4754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Apps and outputs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CDBDB91-C4EA-234A-B4E7-EC27252B2F3D}"/>
              </a:ext>
            </a:extLst>
          </p:cNvPr>
          <p:cNvSpPr/>
          <p:nvPr/>
        </p:nvSpPr>
        <p:spPr>
          <a:xfrm>
            <a:off x="3535680" y="4178808"/>
            <a:ext cx="2926080" cy="4754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Examples of best use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3ADDAAE-48B5-A14F-9BB6-3AA6674E1160}"/>
              </a:ext>
            </a:extLst>
          </p:cNvPr>
          <p:cNvSpPr/>
          <p:nvPr/>
        </p:nvSpPr>
        <p:spPr>
          <a:xfrm>
            <a:off x="6821424" y="4178808"/>
            <a:ext cx="2926080" cy="4754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Creating data at different sites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1701EFE-938C-8B45-9380-6E050672167F}"/>
              </a:ext>
            </a:extLst>
          </p:cNvPr>
          <p:cNvSpPr/>
          <p:nvPr/>
        </p:nvSpPr>
        <p:spPr>
          <a:xfrm>
            <a:off x="9573768" y="5521944"/>
            <a:ext cx="1402080" cy="4754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 home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C718404-F69E-4743-B5D8-F3ACA3E6E08C}"/>
              </a:ext>
            </a:extLst>
          </p:cNvPr>
          <p:cNvSpPr/>
          <p:nvPr/>
        </p:nvSpPr>
        <p:spPr>
          <a:xfrm>
            <a:off x="9573768" y="4990508"/>
            <a:ext cx="1402080" cy="4754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MTL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503F5B1-B307-BC4B-AC2A-46705EBD33C3}"/>
              </a:ext>
            </a:extLst>
          </p:cNvPr>
          <p:cNvSpPr/>
          <p:nvPr/>
        </p:nvSpPr>
        <p:spPr>
          <a:xfrm>
            <a:off x="9573768" y="4459072"/>
            <a:ext cx="1402080" cy="4754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136F999-12EB-DC44-9766-30ACE7FCE97B}"/>
              </a:ext>
            </a:extLst>
          </p:cNvPr>
          <p:cNvSpPr/>
          <p:nvPr/>
        </p:nvSpPr>
        <p:spPr>
          <a:xfrm>
            <a:off x="3535680" y="5046456"/>
            <a:ext cx="2926080" cy="4754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Compiling – everyday? 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ADA1377-D03F-B44B-80CD-60B8A0715DBE}"/>
              </a:ext>
            </a:extLst>
          </p:cNvPr>
          <p:cNvSpPr/>
          <p:nvPr/>
        </p:nvSpPr>
        <p:spPr>
          <a:xfrm>
            <a:off x="5301996" y="5676360"/>
            <a:ext cx="1810512" cy="4754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Week’s worth? </a:t>
            </a:r>
          </a:p>
          <a:p>
            <a:pPr algn="ctr"/>
            <a:r>
              <a:rPr lang="en-US" dirty="0"/>
              <a:t>Chamber’s worth?</a:t>
            </a:r>
          </a:p>
        </p:txBody>
      </p:sp>
    </p:spTree>
    <p:extLst>
      <p:ext uri="{BB962C8B-B14F-4D97-AF65-F5344CB8AC3E}">
        <p14:creationId xmlns:p14="http://schemas.microsoft.com/office/powerpoint/2010/main" val="2830698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8"/>
          <p:cNvSpPr/>
          <p:nvPr/>
        </p:nvSpPr>
        <p:spPr>
          <a:xfrm>
            <a:off x="458921" y="453981"/>
            <a:ext cx="11274158" cy="187781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8"/>
          <p:cNvSpPr txBox="1">
            <a:spLocks noGrp="1"/>
          </p:cNvSpPr>
          <p:nvPr>
            <p:ph type="title"/>
          </p:nvPr>
        </p:nvSpPr>
        <p:spPr>
          <a:xfrm>
            <a:off x="731519" y="731520"/>
            <a:ext cx="10666145" cy="1426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rgbClr val="FFFFFF"/>
              </a:buClr>
              <a:buSzPts val="4400"/>
            </a:pPr>
            <a:r>
              <a:rPr lang="en-US" sz="4000" dirty="0">
                <a:solidFill>
                  <a:srgbClr val="FFFFFF"/>
                </a:solidFill>
              </a:rPr>
              <a:t>Wolkovich Lab- 4.1 File Formats</a:t>
            </a:r>
            <a:endParaRPr sz="4000" dirty="0"/>
          </a:p>
        </p:txBody>
      </p:sp>
      <p:sp>
        <p:nvSpPr>
          <p:cNvPr id="344" name="Google Shape;344;p18"/>
          <p:cNvSpPr/>
          <p:nvPr/>
        </p:nvSpPr>
        <p:spPr>
          <a:xfrm>
            <a:off x="458920" y="2480956"/>
            <a:ext cx="9006933" cy="391812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8"/>
          <p:cNvSpPr txBox="1">
            <a:spLocks noGrp="1"/>
          </p:cNvSpPr>
          <p:nvPr>
            <p:ph type="body" idx="1"/>
          </p:nvPr>
        </p:nvSpPr>
        <p:spPr>
          <a:xfrm>
            <a:off x="789456" y="2789918"/>
            <a:ext cx="8370393" cy="3300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>
              <a:spcBef>
                <a:spcPts val="0"/>
              </a:spcBef>
              <a:buSzPts val="2400"/>
            </a:pPr>
            <a:r>
              <a:rPr lang="en-US" sz="2200" dirty="0"/>
              <a:t>Keep it tabular </a:t>
            </a:r>
          </a:p>
          <a:p>
            <a:pPr marL="685800" lvl="1" indent="-228600">
              <a:spcBef>
                <a:spcPts val="0"/>
              </a:spcBef>
              <a:buSzPts val="2400"/>
            </a:pPr>
            <a:r>
              <a:rPr lang="en-US" sz="1800" dirty="0"/>
              <a:t>accompanying metadata (from day made digital/collection)</a:t>
            </a:r>
          </a:p>
          <a:p>
            <a:pPr marL="685800" lvl="1" indent="-228600">
              <a:spcBef>
                <a:spcPts val="0"/>
              </a:spcBef>
              <a:buSzPts val="2400"/>
            </a:pPr>
            <a:r>
              <a:rPr lang="en-US" sz="2200" dirty="0"/>
              <a:t>within one week of collection for field-collected data</a:t>
            </a:r>
          </a:p>
          <a:p>
            <a:pPr marL="228600" lvl="0" indent="-228600">
              <a:spcBef>
                <a:spcPts val="0"/>
              </a:spcBef>
              <a:buSzPts val="2400"/>
            </a:pPr>
            <a:r>
              <a:rPr lang="en-US" sz="2200" dirty="0"/>
              <a:t>All paper data must be transferred to electronic format within one month of the end of field season</a:t>
            </a:r>
          </a:p>
          <a:p>
            <a:pPr marL="228600" lvl="0" indent="-228600">
              <a:spcBef>
                <a:spcPts val="0"/>
              </a:spcBef>
              <a:buSzPts val="2400"/>
            </a:pPr>
            <a:r>
              <a:rPr lang="en-US" sz="2200" dirty="0"/>
              <a:t>CSV raw data</a:t>
            </a:r>
          </a:p>
          <a:p>
            <a:pPr marL="228600" lvl="0" indent="-228600">
              <a:spcBef>
                <a:spcPts val="0"/>
              </a:spcBef>
              <a:buSzPts val="2400"/>
            </a:pPr>
            <a:r>
              <a:rPr lang="en-US" sz="2200" dirty="0"/>
              <a:t>Txt files (EML outputs to explain metadata)</a:t>
            </a:r>
          </a:p>
          <a:p>
            <a:pPr marL="228600" lvl="0" indent="-228600">
              <a:spcBef>
                <a:spcPts val="0"/>
              </a:spcBef>
              <a:buSzPts val="2400"/>
            </a:pPr>
            <a:r>
              <a:rPr lang="en-US" sz="2200" dirty="0"/>
              <a:t>Excel (a place to break date formats)</a:t>
            </a:r>
          </a:p>
          <a:p>
            <a:pPr marL="228600" lvl="0" indent="-228600">
              <a:spcBef>
                <a:spcPts val="0"/>
              </a:spcBef>
              <a:buSzPts val="2400"/>
            </a:pPr>
            <a:endParaRPr sz="2200" dirty="0"/>
          </a:p>
        </p:txBody>
      </p:sp>
      <p:sp>
        <p:nvSpPr>
          <p:cNvPr id="346" name="Google Shape;346;p18"/>
          <p:cNvSpPr/>
          <p:nvPr/>
        </p:nvSpPr>
        <p:spPr>
          <a:xfrm>
            <a:off x="9625716" y="2480956"/>
            <a:ext cx="2112264" cy="1898903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18"/>
          <p:cNvSpPr/>
          <p:nvPr/>
        </p:nvSpPr>
        <p:spPr>
          <a:xfrm>
            <a:off x="9625716" y="4529023"/>
            <a:ext cx="2107363" cy="1870055"/>
          </a:xfrm>
          <a:prstGeom prst="rect">
            <a:avLst/>
          </a:prstGeom>
          <a:solidFill>
            <a:schemeClr val="accent1">
              <a:alpha val="9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8" name="Google Shape;348;p18"/>
          <p:cNvGrpSpPr/>
          <p:nvPr/>
        </p:nvGrpSpPr>
        <p:grpSpPr>
          <a:xfrm>
            <a:off x="10049862" y="2619419"/>
            <a:ext cx="1186236" cy="3594030"/>
            <a:chOff x="10049862" y="2619419"/>
            <a:chExt cx="1186236" cy="3594030"/>
          </a:xfrm>
        </p:grpSpPr>
        <p:pic>
          <p:nvPicPr>
            <p:cNvPr id="349" name="Google Shape;349;p18" descr="Contact Us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049862" y="2619419"/>
              <a:ext cx="1186236" cy="16219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18" descr="Harvard University Logo Vector (.AI) Free Downloa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049862" y="4725397"/>
              <a:ext cx="1160681" cy="1488052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673743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9E71D-E7D3-4E4C-B3A0-D0D01FDBD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CCEE47-0540-7E4D-B857-889EB4805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953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8"/>
          <p:cNvSpPr/>
          <p:nvPr/>
        </p:nvSpPr>
        <p:spPr>
          <a:xfrm>
            <a:off x="458921" y="453981"/>
            <a:ext cx="11274158" cy="187781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8"/>
          <p:cNvSpPr txBox="1">
            <a:spLocks noGrp="1"/>
          </p:cNvSpPr>
          <p:nvPr>
            <p:ph type="title"/>
          </p:nvPr>
        </p:nvSpPr>
        <p:spPr>
          <a:xfrm>
            <a:off x="731519" y="731520"/>
            <a:ext cx="10666145" cy="1426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rgbClr val="FFFFFF"/>
              </a:buClr>
              <a:buSzPts val="4400"/>
            </a:pPr>
            <a:r>
              <a:rPr lang="en-US" sz="4000" dirty="0">
                <a:solidFill>
                  <a:srgbClr val="FFFFFF"/>
                </a:solidFill>
              </a:rPr>
              <a:t>Wolkovich Lab- Data organization and formats</a:t>
            </a:r>
            <a:endParaRPr sz="4000" dirty="0"/>
          </a:p>
        </p:txBody>
      </p:sp>
      <p:sp>
        <p:nvSpPr>
          <p:cNvPr id="344" name="Google Shape;344;p18"/>
          <p:cNvSpPr/>
          <p:nvPr/>
        </p:nvSpPr>
        <p:spPr>
          <a:xfrm>
            <a:off x="458920" y="2480956"/>
            <a:ext cx="9006933" cy="391812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8"/>
          <p:cNvSpPr txBox="1">
            <a:spLocks noGrp="1"/>
          </p:cNvSpPr>
          <p:nvPr>
            <p:ph type="body" idx="1"/>
          </p:nvPr>
        </p:nvSpPr>
        <p:spPr>
          <a:xfrm>
            <a:off x="789456" y="2789918"/>
            <a:ext cx="8370393" cy="3300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>
              <a:spcBef>
                <a:spcPts val="0"/>
              </a:spcBef>
              <a:buSzPts val="2400"/>
            </a:pPr>
            <a:r>
              <a:rPr lang="en-US" sz="2200" dirty="0"/>
              <a:t>4.1 File formats</a:t>
            </a:r>
            <a:endParaRPr sz="2200" dirty="0"/>
          </a:p>
        </p:txBody>
      </p:sp>
      <p:sp>
        <p:nvSpPr>
          <p:cNvPr id="346" name="Google Shape;346;p18"/>
          <p:cNvSpPr/>
          <p:nvPr/>
        </p:nvSpPr>
        <p:spPr>
          <a:xfrm>
            <a:off x="9625716" y="2480956"/>
            <a:ext cx="2112264" cy="1898903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18"/>
          <p:cNvSpPr/>
          <p:nvPr/>
        </p:nvSpPr>
        <p:spPr>
          <a:xfrm>
            <a:off x="9625716" y="4529023"/>
            <a:ext cx="2107363" cy="1870055"/>
          </a:xfrm>
          <a:prstGeom prst="rect">
            <a:avLst/>
          </a:prstGeom>
          <a:solidFill>
            <a:schemeClr val="accent1">
              <a:alpha val="9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8" name="Google Shape;348;p18"/>
          <p:cNvGrpSpPr/>
          <p:nvPr/>
        </p:nvGrpSpPr>
        <p:grpSpPr>
          <a:xfrm>
            <a:off x="10049862" y="2619419"/>
            <a:ext cx="1186236" cy="3594030"/>
            <a:chOff x="10049862" y="2619419"/>
            <a:chExt cx="1186236" cy="3594030"/>
          </a:xfrm>
        </p:grpSpPr>
        <p:pic>
          <p:nvPicPr>
            <p:cNvPr id="349" name="Google Shape;349;p18" descr="Contact Us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049862" y="2619419"/>
              <a:ext cx="1186236" cy="16219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18" descr="Harvard University Logo Vector (.AI) Free Downloa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049862" y="4725397"/>
              <a:ext cx="1160681" cy="1488052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1811951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24" descr="OCLC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1340" y="2307052"/>
            <a:ext cx="2410644" cy="2109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24" descr="Online Computer Library Center (OCLC) renovation | Pepper Constructi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27735" y="1800453"/>
            <a:ext cx="4996018" cy="3122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24" descr="Call numbers or Dewey Decimal System | Dewey decimal system, Decimals,  Dewey decima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3743" y="1800454"/>
            <a:ext cx="2441846" cy="3122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/>
          <p:nvPr/>
        </p:nvSpPr>
        <p:spPr>
          <a:xfrm>
            <a:off x="458922" y="453981"/>
            <a:ext cx="6675120" cy="187781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"/>
          <p:cNvSpPr txBox="1">
            <a:spLocks noGrp="1"/>
          </p:cNvSpPr>
          <p:nvPr>
            <p:ph type="title"/>
          </p:nvPr>
        </p:nvSpPr>
        <p:spPr>
          <a:xfrm>
            <a:off x="731520" y="731520"/>
            <a:ext cx="6089904" cy="1426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 dirty="0">
                <a:solidFill>
                  <a:srgbClr val="FFFFFF"/>
                </a:solidFill>
              </a:rPr>
              <a:t>Input: Wolkovich Lab Document</a:t>
            </a:r>
            <a:endParaRPr dirty="0"/>
          </a:p>
        </p:txBody>
      </p:sp>
      <p:sp>
        <p:nvSpPr>
          <p:cNvPr id="110" name="Google Shape;110;p3"/>
          <p:cNvSpPr/>
          <p:nvPr/>
        </p:nvSpPr>
        <p:spPr>
          <a:xfrm>
            <a:off x="7277100" y="461737"/>
            <a:ext cx="2149361" cy="1870055"/>
          </a:xfrm>
          <a:prstGeom prst="rect">
            <a:avLst/>
          </a:prstGeom>
          <a:solidFill>
            <a:schemeClr val="accent1">
              <a:alpha val="9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3"/>
          <p:cNvSpPr/>
          <p:nvPr/>
        </p:nvSpPr>
        <p:spPr>
          <a:xfrm>
            <a:off x="9573768" y="453155"/>
            <a:ext cx="2149358" cy="1878638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"/>
          <p:cNvSpPr/>
          <p:nvPr/>
        </p:nvSpPr>
        <p:spPr>
          <a:xfrm>
            <a:off x="458920" y="2480956"/>
            <a:ext cx="11264206" cy="391812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3"/>
          <p:cNvSpPr txBox="1">
            <a:spLocks noGrp="1"/>
          </p:cNvSpPr>
          <p:nvPr>
            <p:ph type="body" idx="1"/>
          </p:nvPr>
        </p:nvSpPr>
        <p:spPr>
          <a:xfrm>
            <a:off x="7277100" y="2798387"/>
            <a:ext cx="4230273" cy="3283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92"/>
              <a:buNone/>
            </a:pPr>
            <a:r>
              <a:rPr lang="en-US" sz="2092"/>
              <a:t>Questions for NWFSC lab:</a:t>
            </a:r>
            <a:endParaRPr/>
          </a:p>
          <a:p>
            <a:pPr marL="2286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92"/>
              <a:buChar char="•"/>
            </a:pPr>
            <a:r>
              <a:rPr lang="en-US" sz="2092"/>
              <a:t>How to handle field notes</a:t>
            </a:r>
            <a:endParaRPr/>
          </a:p>
          <a:p>
            <a:pPr marL="2286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92"/>
              <a:buChar char="•"/>
            </a:pPr>
            <a:r>
              <a:rPr lang="en-US" sz="2092"/>
              <a:t>How to designate processed/derived data</a:t>
            </a:r>
            <a:endParaRPr/>
          </a:p>
          <a:p>
            <a:pPr marL="2286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92"/>
              <a:buChar char="•"/>
            </a:pPr>
            <a:r>
              <a:rPr lang="en-US" sz="2092"/>
              <a:t>What is the threshold for received data? Should the lab accept derived data without raw data w/ commented metadata files? </a:t>
            </a:r>
            <a:endParaRPr/>
          </a:p>
          <a:p>
            <a:pPr marL="2286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92"/>
              <a:buChar char="•"/>
            </a:pPr>
            <a:r>
              <a:rPr lang="en-US" sz="2092"/>
              <a:t>How to handle version control of received data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92"/>
              <a:buNone/>
            </a:pPr>
            <a:endParaRPr sz="2092"/>
          </a:p>
        </p:txBody>
      </p:sp>
      <p:pic>
        <p:nvPicPr>
          <p:cNvPr id="114" name="Google Shape;11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61047" y="605074"/>
            <a:ext cx="1574800" cy="157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1520" y="2681219"/>
            <a:ext cx="2819250" cy="351759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"/>
          <p:cNvSpPr/>
          <p:nvPr/>
        </p:nvSpPr>
        <p:spPr>
          <a:xfrm>
            <a:off x="3681984" y="2681219"/>
            <a:ext cx="3452058" cy="417581"/>
          </a:xfrm>
          <a:prstGeom prst="roundRect">
            <a:avLst>
              <a:gd name="adj" fmla="val 16667"/>
            </a:avLst>
          </a:prstGeom>
          <a:solidFill>
            <a:srgbClr val="8296B0">
              <a:alpha val="5764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Items Not Covered:</a:t>
            </a:r>
            <a:endParaRPr/>
          </a:p>
        </p:txBody>
      </p:sp>
      <p:pic>
        <p:nvPicPr>
          <p:cNvPr id="117" name="Google Shape;117;p3" descr="CDOC | Best Cloud, On-Premise Document Management System Softwar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52343" y="731520"/>
            <a:ext cx="1934146" cy="1525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60302" y="3429000"/>
            <a:ext cx="961686" cy="33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3" descr="Contact Us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34640" y="2798387"/>
            <a:ext cx="340887" cy="466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3" descr="Harvard University Logo Vector (.AI) Free Downloa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816352" y="3429000"/>
            <a:ext cx="363562" cy="46610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"/>
          <p:cNvSpPr/>
          <p:nvPr/>
        </p:nvSpPr>
        <p:spPr>
          <a:xfrm>
            <a:off x="3681984" y="3299037"/>
            <a:ext cx="3452058" cy="596068"/>
          </a:xfrm>
          <a:prstGeom prst="roundRect">
            <a:avLst>
              <a:gd name="adj" fmla="val 16667"/>
            </a:avLst>
          </a:prstGeom>
          <a:solidFill>
            <a:srgbClr val="8296B0">
              <a:alpha val="5764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Clear guideline when creating raw data- when first collecting</a:t>
            </a:r>
            <a:endParaRPr/>
          </a:p>
        </p:txBody>
      </p:sp>
      <p:sp>
        <p:nvSpPr>
          <p:cNvPr id="122" name="Google Shape;122;p3"/>
          <p:cNvSpPr/>
          <p:nvPr/>
        </p:nvSpPr>
        <p:spPr>
          <a:xfrm>
            <a:off x="3687900" y="4040787"/>
            <a:ext cx="3452100" cy="1220700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to handle logs -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“green book” guidance - event calendars - is that data? yes...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"/>
          <p:cNvSpPr/>
          <p:nvPr/>
        </p:nvSpPr>
        <p:spPr>
          <a:xfrm>
            <a:off x="458921" y="453981"/>
            <a:ext cx="11274158" cy="187781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4"/>
          <p:cNvSpPr txBox="1">
            <a:spLocks noGrp="1"/>
          </p:cNvSpPr>
          <p:nvPr>
            <p:ph type="title"/>
          </p:nvPr>
        </p:nvSpPr>
        <p:spPr>
          <a:xfrm>
            <a:off x="731519" y="731520"/>
            <a:ext cx="10666145" cy="1426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dirty="0">
                <a:solidFill>
                  <a:srgbClr val="FFFFFF"/>
                </a:solidFill>
              </a:rPr>
              <a:t>Wolkovich Lab Document – Overview </a:t>
            </a:r>
            <a:endParaRPr dirty="0"/>
          </a:p>
        </p:txBody>
      </p:sp>
      <p:sp>
        <p:nvSpPr>
          <p:cNvPr id="129" name="Google Shape;129;p4"/>
          <p:cNvSpPr/>
          <p:nvPr/>
        </p:nvSpPr>
        <p:spPr>
          <a:xfrm>
            <a:off x="458920" y="2480956"/>
            <a:ext cx="9006933" cy="391812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4"/>
          <p:cNvSpPr txBox="1">
            <a:spLocks noGrp="1"/>
          </p:cNvSpPr>
          <p:nvPr>
            <p:ph type="body" idx="1"/>
          </p:nvPr>
        </p:nvSpPr>
        <p:spPr>
          <a:xfrm>
            <a:off x="789456" y="2789918"/>
            <a:ext cx="8370393" cy="3300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/>
              <a:t>Design to be useful both to those who collected the data and those reviewing data</a:t>
            </a:r>
            <a:endParaRPr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/>
              <a:t>Produce robust, re-usable data. Institute storage practices. Give the data a long lifespan. </a:t>
            </a:r>
            <a:endParaRPr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50"/>
              <a:buChar char="•"/>
            </a:pPr>
            <a:r>
              <a:rPr lang="en-US" sz="1850"/>
              <a:t>How and where data should be stored</a:t>
            </a:r>
            <a:endParaRPr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50"/>
              <a:buChar char="•"/>
            </a:pPr>
            <a:r>
              <a:rPr lang="en-US" sz="1850"/>
              <a:t>How data are shared within the lab</a:t>
            </a:r>
            <a:endParaRPr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50"/>
              <a:buChar char="•"/>
            </a:pPr>
            <a:r>
              <a:rPr lang="en-US" sz="1850"/>
              <a:t>How data are managed beyond the lab</a:t>
            </a:r>
            <a:endParaRPr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50"/>
              <a:buChar char="•"/>
            </a:pPr>
            <a:r>
              <a:rPr lang="en-US" sz="1850"/>
              <a:t>How to archive data.</a:t>
            </a:r>
            <a:endParaRPr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/>
              <a:t>Serve the researchers in the lab and meet data management requirements of funding agencies.</a:t>
            </a:r>
            <a:endParaRPr sz="2405"/>
          </a:p>
        </p:txBody>
      </p:sp>
      <p:sp>
        <p:nvSpPr>
          <p:cNvPr id="131" name="Google Shape;131;p4"/>
          <p:cNvSpPr/>
          <p:nvPr/>
        </p:nvSpPr>
        <p:spPr>
          <a:xfrm>
            <a:off x="9625716" y="2480956"/>
            <a:ext cx="2112264" cy="1898903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4"/>
          <p:cNvSpPr/>
          <p:nvPr/>
        </p:nvSpPr>
        <p:spPr>
          <a:xfrm>
            <a:off x="9625716" y="4529023"/>
            <a:ext cx="2107363" cy="1870055"/>
          </a:xfrm>
          <a:prstGeom prst="rect">
            <a:avLst/>
          </a:prstGeom>
          <a:solidFill>
            <a:schemeClr val="accent1">
              <a:alpha val="9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4" descr="Contact U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49862" y="2619419"/>
            <a:ext cx="1186236" cy="1621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4" descr="Harvard University Logo Vector (.AI) Free Downloa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49862" y="4725397"/>
            <a:ext cx="1160681" cy="1488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/>
          <p:nvPr/>
        </p:nvSpPr>
        <p:spPr>
          <a:xfrm>
            <a:off x="458922" y="453981"/>
            <a:ext cx="6675120" cy="187781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5"/>
          <p:cNvSpPr txBox="1">
            <a:spLocks noGrp="1"/>
          </p:cNvSpPr>
          <p:nvPr>
            <p:ph type="title"/>
          </p:nvPr>
        </p:nvSpPr>
        <p:spPr>
          <a:xfrm>
            <a:off x="731520" y="731520"/>
            <a:ext cx="6089904" cy="1426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Ideas and Themes OA Lab– Overview Chapter </a:t>
            </a:r>
            <a:endParaRPr/>
          </a:p>
        </p:txBody>
      </p:sp>
      <p:sp>
        <p:nvSpPr>
          <p:cNvPr id="141" name="Google Shape;141;p5"/>
          <p:cNvSpPr/>
          <p:nvPr/>
        </p:nvSpPr>
        <p:spPr>
          <a:xfrm>
            <a:off x="7277100" y="461737"/>
            <a:ext cx="2149361" cy="1870055"/>
          </a:xfrm>
          <a:prstGeom prst="rect">
            <a:avLst/>
          </a:prstGeom>
          <a:solidFill>
            <a:schemeClr val="accent1">
              <a:alpha val="9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5"/>
          <p:cNvSpPr/>
          <p:nvPr/>
        </p:nvSpPr>
        <p:spPr>
          <a:xfrm>
            <a:off x="9573768" y="453155"/>
            <a:ext cx="2149358" cy="1878638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5"/>
          <p:cNvSpPr/>
          <p:nvPr/>
        </p:nvSpPr>
        <p:spPr>
          <a:xfrm>
            <a:off x="458920" y="2480956"/>
            <a:ext cx="11264206" cy="391812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5"/>
          <p:cNvSpPr txBox="1">
            <a:spLocks noGrp="1"/>
          </p:cNvSpPr>
          <p:nvPr>
            <p:ph type="body" idx="1"/>
          </p:nvPr>
        </p:nvSpPr>
        <p:spPr>
          <a:xfrm>
            <a:off x="8961120" y="5358383"/>
            <a:ext cx="2426065" cy="723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57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</a:pPr>
            <a:endParaRPr sz="2700"/>
          </a:p>
        </p:txBody>
      </p:sp>
      <p:pic>
        <p:nvPicPr>
          <p:cNvPr id="145" name="Google Shape;14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61047" y="605074"/>
            <a:ext cx="1574800" cy="157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5" descr="CDOC | Best Cloud, On-Premise Document Management System Softwar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52343" y="731520"/>
            <a:ext cx="1934146" cy="152528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5"/>
          <p:cNvSpPr/>
          <p:nvPr/>
        </p:nvSpPr>
        <p:spPr>
          <a:xfrm>
            <a:off x="603504" y="2728203"/>
            <a:ext cx="3452058" cy="596068"/>
          </a:xfrm>
          <a:prstGeom prst="roundRect">
            <a:avLst>
              <a:gd name="adj" fmla="val 16667"/>
            </a:avLst>
          </a:prstGeom>
          <a:solidFill>
            <a:srgbClr val="8296B0">
              <a:alpha val="5764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Identify the typical user</a:t>
            </a:r>
            <a:endParaRPr/>
          </a:p>
        </p:txBody>
      </p:sp>
      <p:sp>
        <p:nvSpPr>
          <p:cNvPr id="148" name="Google Shape;148;p5"/>
          <p:cNvSpPr/>
          <p:nvPr/>
        </p:nvSpPr>
        <p:spPr>
          <a:xfrm>
            <a:off x="4373278" y="2728203"/>
            <a:ext cx="3452058" cy="596068"/>
          </a:xfrm>
          <a:prstGeom prst="roundRect">
            <a:avLst>
              <a:gd name="adj" fmla="val 16667"/>
            </a:avLst>
          </a:prstGeom>
          <a:solidFill>
            <a:srgbClr val="8296B0">
              <a:alpha val="5764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of this document to interns as well as central projects</a:t>
            </a:r>
            <a:endParaRPr/>
          </a:p>
        </p:txBody>
      </p:sp>
      <p:sp>
        <p:nvSpPr>
          <p:cNvPr id="149" name="Google Shape;149;p5"/>
          <p:cNvSpPr/>
          <p:nvPr/>
        </p:nvSpPr>
        <p:spPr>
          <a:xfrm>
            <a:off x="4373278" y="3513176"/>
            <a:ext cx="3452058" cy="596068"/>
          </a:xfrm>
          <a:prstGeom prst="roundRect">
            <a:avLst>
              <a:gd name="adj" fmla="val 16667"/>
            </a:avLst>
          </a:prstGeom>
          <a:solidFill>
            <a:srgbClr val="8296B0">
              <a:alpha val="5764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Include naming overview first or link to another chapter?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"/>
          <p:cNvSpPr/>
          <p:nvPr/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6"/>
          <p:cNvSpPr txBox="1"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800"/>
              <a:buFont typeface="Calibri"/>
              <a:buNone/>
            </a:pPr>
            <a:r>
              <a:rPr lang="en-US" sz="3800" i="1" dirty="0">
                <a:solidFill>
                  <a:srgbClr val="D8D8D8"/>
                </a:solidFill>
              </a:rPr>
              <a:t>“Departure from the </a:t>
            </a:r>
            <a:r>
              <a:rPr lang="en-US" sz="4000" i="1" dirty="0">
                <a:solidFill>
                  <a:srgbClr val="D8D8D8"/>
                </a:solidFill>
              </a:rPr>
              <a:t>Wolkovich</a:t>
            </a:r>
            <a:br>
              <a:rPr lang="en-US" sz="4000" i="1" dirty="0">
                <a:solidFill>
                  <a:srgbClr val="D8D8D8"/>
                </a:solidFill>
              </a:rPr>
            </a:br>
            <a:r>
              <a:rPr lang="en-US" sz="4000" i="1" dirty="0">
                <a:solidFill>
                  <a:srgbClr val="D8D8D8"/>
                </a:solidFill>
              </a:rPr>
              <a:t>template”</a:t>
            </a:r>
            <a:r>
              <a:rPr lang="en-US" sz="3800" i="1" dirty="0">
                <a:solidFill>
                  <a:srgbClr val="D8D8D8"/>
                </a:solidFill>
              </a:rPr>
              <a:t> </a:t>
            </a:r>
            <a:endParaRPr dirty="0"/>
          </a:p>
        </p:txBody>
      </p:sp>
      <p:sp>
        <p:nvSpPr>
          <p:cNvPr id="156" name="Google Shape;156;p6"/>
          <p:cNvSpPr/>
          <p:nvPr/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6"/>
          <p:cNvSpPr/>
          <p:nvPr/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p6" descr="Table outlin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47800" y="4798701"/>
            <a:ext cx="1588007" cy="1588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6" descr="Database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4672" y="4628786"/>
            <a:ext cx="1286256" cy="128625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6"/>
          <p:cNvSpPr txBox="1"/>
          <p:nvPr/>
        </p:nvSpPr>
        <p:spPr>
          <a:xfrm>
            <a:off x="4206240" y="731519"/>
            <a:ext cx="705916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 including overall best practices and simple naming conventions from the very start and confirm/reassert these practices in particular chapters</a:t>
            </a:r>
            <a:endParaRPr/>
          </a:p>
        </p:txBody>
      </p:sp>
      <p:sp>
        <p:nvSpPr>
          <p:cNvPr id="161" name="Google Shape;161;p6"/>
          <p:cNvSpPr/>
          <p:nvPr/>
        </p:nvSpPr>
        <p:spPr>
          <a:xfrm>
            <a:off x="4352544" y="1810512"/>
            <a:ext cx="7187184" cy="89611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Naming Consistency Rules</a:t>
            </a:r>
            <a:endParaRPr/>
          </a:p>
        </p:txBody>
      </p:sp>
      <p:sp>
        <p:nvSpPr>
          <p:cNvPr id="162" name="Google Shape;162;p6"/>
          <p:cNvSpPr/>
          <p:nvPr/>
        </p:nvSpPr>
        <p:spPr>
          <a:xfrm>
            <a:off x="4352544" y="2976371"/>
            <a:ext cx="7187184" cy="89611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Typical categorical variables &amp; camelCase</a:t>
            </a:r>
            <a:endParaRPr/>
          </a:p>
        </p:txBody>
      </p:sp>
      <p:sp>
        <p:nvSpPr>
          <p:cNvPr id="163" name="Google Shape;163;p6"/>
          <p:cNvSpPr/>
          <p:nvPr/>
        </p:nvSpPr>
        <p:spPr>
          <a:xfrm>
            <a:off x="4352544" y="4110228"/>
            <a:ext cx="7187184" cy="89611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Null Value Standardization</a:t>
            </a:r>
            <a:endParaRPr/>
          </a:p>
        </p:txBody>
      </p:sp>
      <p:sp>
        <p:nvSpPr>
          <p:cNvPr id="164" name="Google Shape;164;p6"/>
          <p:cNvSpPr/>
          <p:nvPr/>
        </p:nvSpPr>
        <p:spPr>
          <a:xfrm>
            <a:off x="4352544" y="5255514"/>
            <a:ext cx="7187184" cy="89611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Date Standardization</a:t>
            </a:r>
            <a:endParaRPr/>
          </a:p>
        </p:txBody>
      </p:sp>
      <p:sp>
        <p:nvSpPr>
          <p:cNvPr id="165" name="Google Shape;165;p6"/>
          <p:cNvSpPr/>
          <p:nvPr/>
        </p:nvSpPr>
        <p:spPr>
          <a:xfrm>
            <a:off x="219455" y="201168"/>
            <a:ext cx="2845191" cy="859536"/>
          </a:xfrm>
          <a:prstGeom prst="roundRect">
            <a:avLst>
              <a:gd name="adj" fmla="val 16667"/>
            </a:avLst>
          </a:prstGeom>
          <a:solidFill>
            <a:srgbClr val="F4B081">
              <a:alpha val="7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 think it’s a good idea to include in the first chapter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"/>
          <p:cNvSpPr/>
          <p:nvPr/>
        </p:nvSpPr>
        <p:spPr>
          <a:xfrm>
            <a:off x="458921" y="453981"/>
            <a:ext cx="11274158" cy="187781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8"/>
          <p:cNvSpPr txBox="1">
            <a:spLocks noGrp="1"/>
          </p:cNvSpPr>
          <p:nvPr>
            <p:ph type="title"/>
          </p:nvPr>
        </p:nvSpPr>
        <p:spPr>
          <a:xfrm>
            <a:off x="789456" y="731520"/>
            <a:ext cx="10608208" cy="1426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dirty="0">
                <a:solidFill>
                  <a:srgbClr val="FFFFFF"/>
                </a:solidFill>
              </a:rPr>
              <a:t>Wolkovich Lab Document – Raw Data</a:t>
            </a:r>
            <a:endParaRPr dirty="0"/>
          </a:p>
        </p:txBody>
      </p:sp>
      <p:sp>
        <p:nvSpPr>
          <p:cNvPr id="184" name="Google Shape;184;p8"/>
          <p:cNvSpPr/>
          <p:nvPr/>
        </p:nvSpPr>
        <p:spPr>
          <a:xfrm>
            <a:off x="458920" y="2480956"/>
            <a:ext cx="9006933" cy="391812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8"/>
          <p:cNvSpPr txBox="1">
            <a:spLocks noGrp="1"/>
          </p:cNvSpPr>
          <p:nvPr>
            <p:ph type="body" idx="1"/>
          </p:nvPr>
        </p:nvSpPr>
        <p:spPr>
          <a:xfrm>
            <a:off x="789456" y="2789918"/>
            <a:ext cx="8370393" cy="3300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Raw data = primary or source data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Raw data have not been processed to averages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Raw data = numerical or character data written on paper or electronically stored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</a:t>
            </a:r>
            <a:endParaRPr sz="2400"/>
          </a:p>
          <a:p>
            <a:pPr marL="228600" lvl="0" indent="-63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endParaRPr sz="2600"/>
          </a:p>
        </p:txBody>
      </p:sp>
      <p:sp>
        <p:nvSpPr>
          <p:cNvPr id="186" name="Google Shape;186;p8"/>
          <p:cNvSpPr/>
          <p:nvPr/>
        </p:nvSpPr>
        <p:spPr>
          <a:xfrm>
            <a:off x="9625716" y="2480956"/>
            <a:ext cx="2112264" cy="1898903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8"/>
          <p:cNvSpPr/>
          <p:nvPr/>
        </p:nvSpPr>
        <p:spPr>
          <a:xfrm>
            <a:off x="9625716" y="4529023"/>
            <a:ext cx="2107363" cy="1870055"/>
          </a:xfrm>
          <a:prstGeom prst="rect">
            <a:avLst/>
          </a:prstGeom>
          <a:solidFill>
            <a:schemeClr val="accent1">
              <a:alpha val="9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8" descr="Contact U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49862" y="2619419"/>
            <a:ext cx="1186236" cy="1621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8" descr="Harvard University Logo Vector (.AI) Free Downloa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49862" y="4725397"/>
            <a:ext cx="1160681" cy="1488052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8"/>
          <p:cNvSpPr txBox="1"/>
          <p:nvPr/>
        </p:nvSpPr>
        <p:spPr>
          <a:xfrm>
            <a:off x="2207425" y="5057775"/>
            <a:ext cx="3632700" cy="4002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PDF back ups of our files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"/>
          <p:cNvSpPr/>
          <p:nvPr/>
        </p:nvSpPr>
        <p:spPr>
          <a:xfrm>
            <a:off x="458922" y="453981"/>
            <a:ext cx="6675120" cy="187781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9"/>
          <p:cNvSpPr txBox="1">
            <a:spLocks noGrp="1"/>
          </p:cNvSpPr>
          <p:nvPr>
            <p:ph type="title"/>
          </p:nvPr>
        </p:nvSpPr>
        <p:spPr>
          <a:xfrm>
            <a:off x="731520" y="731520"/>
            <a:ext cx="6089904" cy="1426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Raw Data OA Lab Definition &amp; Concepts</a:t>
            </a:r>
            <a:endParaRPr/>
          </a:p>
        </p:txBody>
      </p:sp>
      <p:sp>
        <p:nvSpPr>
          <p:cNvPr id="197" name="Google Shape;197;p9"/>
          <p:cNvSpPr/>
          <p:nvPr/>
        </p:nvSpPr>
        <p:spPr>
          <a:xfrm>
            <a:off x="7277100" y="461737"/>
            <a:ext cx="2149361" cy="1870055"/>
          </a:xfrm>
          <a:prstGeom prst="rect">
            <a:avLst/>
          </a:prstGeom>
          <a:solidFill>
            <a:schemeClr val="accent1">
              <a:alpha val="9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9"/>
          <p:cNvSpPr/>
          <p:nvPr/>
        </p:nvSpPr>
        <p:spPr>
          <a:xfrm>
            <a:off x="9573768" y="453155"/>
            <a:ext cx="2149358" cy="1878638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9"/>
          <p:cNvSpPr/>
          <p:nvPr/>
        </p:nvSpPr>
        <p:spPr>
          <a:xfrm>
            <a:off x="463895" y="2545931"/>
            <a:ext cx="11264100" cy="3918000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" name="Google Shape;20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61047" y="605074"/>
            <a:ext cx="1574800" cy="157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9" descr="CDOC | Best Cloud, On-Premise Document Management System Softwar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52343" y="731520"/>
            <a:ext cx="1934146" cy="152528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9"/>
          <p:cNvSpPr/>
          <p:nvPr/>
        </p:nvSpPr>
        <p:spPr>
          <a:xfrm>
            <a:off x="603504" y="2728203"/>
            <a:ext cx="3452058" cy="596068"/>
          </a:xfrm>
          <a:prstGeom prst="roundRect">
            <a:avLst>
              <a:gd name="adj" fmla="val 16667"/>
            </a:avLst>
          </a:prstGeom>
          <a:solidFill>
            <a:srgbClr val="8296B0">
              <a:alpha val="5764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Primary source data</a:t>
            </a:r>
            <a:endParaRPr/>
          </a:p>
        </p:txBody>
      </p:sp>
      <p:sp>
        <p:nvSpPr>
          <p:cNvPr id="203" name="Google Shape;203;p9"/>
          <p:cNvSpPr/>
          <p:nvPr/>
        </p:nvSpPr>
        <p:spPr>
          <a:xfrm>
            <a:off x="603504" y="3525441"/>
            <a:ext cx="3452058" cy="596068"/>
          </a:xfrm>
          <a:prstGeom prst="roundRect">
            <a:avLst>
              <a:gd name="adj" fmla="val 16667"/>
            </a:avLst>
          </a:prstGeom>
          <a:solidFill>
            <a:srgbClr val="8296B0">
              <a:alpha val="5764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data transformation </a:t>
            </a:r>
            <a:endParaRPr/>
          </a:p>
        </p:txBody>
      </p:sp>
      <p:sp>
        <p:nvSpPr>
          <p:cNvPr id="204" name="Google Shape;204;p9"/>
          <p:cNvSpPr/>
          <p:nvPr/>
        </p:nvSpPr>
        <p:spPr>
          <a:xfrm>
            <a:off x="4200146" y="2728203"/>
            <a:ext cx="3452058" cy="596068"/>
          </a:xfrm>
          <a:prstGeom prst="roundRect">
            <a:avLst>
              <a:gd name="adj" fmla="val 16667"/>
            </a:avLst>
          </a:prstGeom>
          <a:solidFill>
            <a:srgbClr val="8296B0">
              <a:alpha val="5764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Filing of raw data</a:t>
            </a:r>
            <a:endParaRPr/>
          </a:p>
        </p:txBody>
      </p:sp>
      <p:sp>
        <p:nvSpPr>
          <p:cNvPr id="205" name="Google Shape;205;p9"/>
          <p:cNvSpPr/>
          <p:nvPr/>
        </p:nvSpPr>
        <p:spPr>
          <a:xfrm>
            <a:off x="4200146" y="3571161"/>
            <a:ext cx="3452058" cy="596068"/>
          </a:xfrm>
          <a:prstGeom prst="roundRect">
            <a:avLst>
              <a:gd name="adj" fmla="val 16667"/>
            </a:avLst>
          </a:prstGeom>
          <a:solidFill>
            <a:srgbClr val="8296B0">
              <a:alpha val="5764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Naming of raw data</a:t>
            </a:r>
            <a:endParaRPr/>
          </a:p>
        </p:txBody>
      </p:sp>
      <p:sp>
        <p:nvSpPr>
          <p:cNvPr id="206" name="Google Shape;206;p9"/>
          <p:cNvSpPr/>
          <p:nvPr/>
        </p:nvSpPr>
        <p:spPr>
          <a:xfrm>
            <a:off x="4200146" y="4389051"/>
            <a:ext cx="3452058" cy="596068"/>
          </a:xfrm>
          <a:prstGeom prst="roundRect">
            <a:avLst>
              <a:gd name="adj" fmla="val 16667"/>
            </a:avLst>
          </a:prstGeom>
          <a:solidFill>
            <a:srgbClr val="8296B0">
              <a:alpha val="5764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Version control of raw data</a:t>
            </a:r>
            <a:endParaRPr/>
          </a:p>
        </p:txBody>
      </p:sp>
      <p:sp>
        <p:nvSpPr>
          <p:cNvPr id="207" name="Google Shape;207;p9"/>
          <p:cNvSpPr/>
          <p:nvPr/>
        </p:nvSpPr>
        <p:spPr>
          <a:xfrm>
            <a:off x="7847739" y="2728203"/>
            <a:ext cx="3452058" cy="596068"/>
          </a:xfrm>
          <a:prstGeom prst="roundRect">
            <a:avLst>
              <a:gd name="adj" fmla="val 16667"/>
            </a:avLst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Degree of Data Cleaning </a:t>
            </a:r>
            <a:endParaRPr/>
          </a:p>
        </p:txBody>
      </p:sp>
      <p:sp>
        <p:nvSpPr>
          <p:cNvPr id="208" name="Google Shape;208;p9"/>
          <p:cNvSpPr/>
          <p:nvPr/>
        </p:nvSpPr>
        <p:spPr>
          <a:xfrm>
            <a:off x="7847725" y="3571174"/>
            <a:ext cx="3452100" cy="20760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SPEC data (formula inside the raw data?) treated like instrument file where there is processing </a:t>
            </a:r>
            <a:endParaRPr/>
          </a:p>
        </p:txBody>
      </p:sp>
      <p:sp>
        <p:nvSpPr>
          <p:cNvPr id="209" name="Google Shape;209;p9"/>
          <p:cNvSpPr/>
          <p:nvPr/>
        </p:nvSpPr>
        <p:spPr>
          <a:xfrm>
            <a:off x="4200125" y="5285174"/>
            <a:ext cx="3452100" cy="681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instrument file are fancy raw data files</a:t>
            </a:r>
            <a:endParaRPr/>
          </a:p>
        </p:txBody>
      </p:sp>
      <p:sp>
        <p:nvSpPr>
          <p:cNvPr id="210" name="Google Shape;210;p9"/>
          <p:cNvSpPr/>
          <p:nvPr/>
        </p:nvSpPr>
        <p:spPr>
          <a:xfrm>
            <a:off x="7847725" y="5966474"/>
            <a:ext cx="3452100" cy="6813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"/>
          <p:cNvSpPr/>
          <p:nvPr/>
        </p:nvSpPr>
        <p:spPr>
          <a:xfrm>
            <a:off x="458921" y="453981"/>
            <a:ext cx="11274158" cy="187781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0"/>
          <p:cNvSpPr txBox="1">
            <a:spLocks noGrp="1"/>
          </p:cNvSpPr>
          <p:nvPr>
            <p:ph type="title"/>
          </p:nvPr>
        </p:nvSpPr>
        <p:spPr>
          <a:xfrm>
            <a:off x="731519" y="731520"/>
            <a:ext cx="10666145" cy="1426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dirty="0">
                <a:solidFill>
                  <a:srgbClr val="FFFFFF"/>
                </a:solidFill>
              </a:rPr>
              <a:t>Wolkovich Lab Document – Derived Data</a:t>
            </a:r>
            <a:endParaRPr dirty="0"/>
          </a:p>
        </p:txBody>
      </p:sp>
      <p:sp>
        <p:nvSpPr>
          <p:cNvPr id="217" name="Google Shape;217;p10"/>
          <p:cNvSpPr/>
          <p:nvPr/>
        </p:nvSpPr>
        <p:spPr>
          <a:xfrm>
            <a:off x="458920" y="2480956"/>
            <a:ext cx="9006933" cy="391812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0"/>
          <p:cNvSpPr txBox="1">
            <a:spLocks noGrp="1"/>
          </p:cNvSpPr>
          <p:nvPr>
            <p:ph type="body" idx="1"/>
          </p:nvPr>
        </p:nvSpPr>
        <p:spPr>
          <a:xfrm>
            <a:off x="789456" y="2789918"/>
            <a:ext cx="8370393" cy="3300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Output of raw data after some sort of processing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Examples: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mean first flowering date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slope values from a regression for different species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standard errors- other descriptive statistics </a:t>
            </a:r>
            <a:endParaRPr sz="2000"/>
          </a:p>
          <a:p>
            <a:pPr marL="228600" lvl="0" indent="-63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endParaRPr sz="2600"/>
          </a:p>
        </p:txBody>
      </p:sp>
      <p:sp>
        <p:nvSpPr>
          <p:cNvPr id="219" name="Google Shape;219;p10"/>
          <p:cNvSpPr/>
          <p:nvPr/>
        </p:nvSpPr>
        <p:spPr>
          <a:xfrm>
            <a:off x="9625716" y="2480956"/>
            <a:ext cx="2112264" cy="1898903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0"/>
          <p:cNvSpPr/>
          <p:nvPr/>
        </p:nvSpPr>
        <p:spPr>
          <a:xfrm>
            <a:off x="9625716" y="4529023"/>
            <a:ext cx="2107363" cy="1870055"/>
          </a:xfrm>
          <a:prstGeom prst="rect">
            <a:avLst/>
          </a:prstGeom>
          <a:solidFill>
            <a:schemeClr val="accent1">
              <a:alpha val="9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1" name="Google Shape;221;p10"/>
          <p:cNvGrpSpPr/>
          <p:nvPr/>
        </p:nvGrpSpPr>
        <p:grpSpPr>
          <a:xfrm>
            <a:off x="10049862" y="2619419"/>
            <a:ext cx="1186236" cy="3594030"/>
            <a:chOff x="10049862" y="2619419"/>
            <a:chExt cx="1186236" cy="3594030"/>
          </a:xfrm>
        </p:grpSpPr>
        <p:pic>
          <p:nvPicPr>
            <p:cNvPr id="222" name="Google Shape;222;p10" descr="Contact Us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049862" y="2619419"/>
              <a:ext cx="1186236" cy="16219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10" descr="Harvard University Logo Vector (.AI) Free Downloa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049862" y="4725397"/>
              <a:ext cx="1160681" cy="148805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1687</Words>
  <Application>Microsoft Macintosh PowerPoint</Application>
  <PresentationFormat>Widescreen</PresentationFormat>
  <Paragraphs>188</Paragraphs>
  <Slides>29</Slides>
  <Notes>28</Notes>
  <HiddenSlides>21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Data Management Schema for NWFSC OA Lab (CB Div)</vt:lpstr>
      <vt:lpstr>Chapter 1</vt:lpstr>
      <vt:lpstr>Input: Wolkovich Lab Document</vt:lpstr>
      <vt:lpstr>Wolkovich Lab Document – Overview </vt:lpstr>
      <vt:lpstr>Ideas and Themes OA Lab– Overview Chapter </vt:lpstr>
      <vt:lpstr>“Departure from the Wolkovich template” </vt:lpstr>
      <vt:lpstr>Wolkovich Lab Document – Raw Data</vt:lpstr>
      <vt:lpstr>Raw Data OA Lab Definition &amp; Concepts</vt:lpstr>
      <vt:lpstr>Wolkovich Lab Document – Derived Data</vt:lpstr>
      <vt:lpstr>Processed/Derived Data- OA Lab Concepts</vt:lpstr>
      <vt:lpstr>Wolkovich Lab Document – Not Quite Data</vt:lpstr>
      <vt:lpstr>When it’s almost Data-  OA Lab Concepts</vt:lpstr>
      <vt:lpstr>Wolkovich Lab Document- Received Data</vt:lpstr>
      <vt:lpstr>OA Lab- how will we treat received Data</vt:lpstr>
      <vt:lpstr>Chapter ~2.5</vt:lpstr>
      <vt:lpstr>Wolkovich Lab- Metadata notes</vt:lpstr>
      <vt:lpstr>Wolkovich Lab- Metadata notes</vt:lpstr>
      <vt:lpstr>Wolkovich Lab- Metadata notes</vt:lpstr>
      <vt:lpstr>&lt;?xml version="1.0"?&gt; &lt;eml:eml     packageId="doi:10.xxxx/eml.1.1" system="https://doi.org"     xmlns:eml="https://eml.ecoinformatics.org/eml-2.2.0"     xmlns:xsi="http://www.w3.org/2001/XMLSchema-instance"     xmlns:stmml="http://www.xml-cml.org/schema/stmml-1.1"     xsi:schemaLocation="https://eml.ecoinformatics.org/eml-2.2.0 xsd/eml.xsd"&gt;          &lt;dataset&gt;         &lt;title&gt;Primary production of algal species from Southeast Alaska, 1990-2002&lt;/title&gt;         &lt;creator id="https://orcid.org/0000-0003-0077-4738"&gt;             &lt;individualName&gt;                 &lt;givenName&gt;Matthew&lt;/givenName&gt;                 &lt;givenName&gt;B.&lt;/givenName&gt;                 &lt;surName&gt;Jones&lt;/surName&gt;             &lt;/individualName&gt;             &lt;electronicMailAddress&gt;jones@nceas.ucsb.edu&lt;/electronicMailAddress&gt;             &lt;userId directory="https://orcid.org"&gt;https://orcid.org/0000-0003-0077-4738&lt;/userId&gt;         &lt;/creator&gt;         &lt;keywordSet&gt;             &lt;keyword&gt;biomass&lt;/keyword&gt;             &lt;keyword&gt;productivity&lt;/keyword&gt;          &lt;/keywordSet&gt;         &lt;contact&gt;             &lt;references&gt;https://orcid.org/0000-0003-0077-4738&lt;/references&gt;         &lt;/contact&gt;     &lt;/dataset&gt; &lt;/eml:eml&gt;</vt:lpstr>
      <vt:lpstr>Chapter ~2.5</vt:lpstr>
      <vt:lpstr>OA Lab 2021.02.23 MTG Goal: Data Storage</vt:lpstr>
      <vt:lpstr>OA Lab’s Metadata Schemas</vt:lpstr>
      <vt:lpstr>Chapter 4 Wolkovich Lab</vt:lpstr>
      <vt:lpstr>Wolkovich Lab- 4.1 File Formats</vt:lpstr>
      <vt:lpstr>Data Organization-  OA Lab Concepts</vt:lpstr>
      <vt:lpstr>Wolkovich Lab- 4.1 File Formats</vt:lpstr>
      <vt:lpstr>PowerPoint Presentation</vt:lpstr>
      <vt:lpstr>Wolkovich Lab- Data organization and formats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Management Schema for NWFSC OA Lab (CB Div)</dc:title>
  <dc:creator>k8 ski</dc:creator>
  <cp:lastModifiedBy>k8 ski</cp:lastModifiedBy>
  <cp:revision>4</cp:revision>
  <dcterms:created xsi:type="dcterms:W3CDTF">2021-01-26T19:16:49Z</dcterms:created>
  <dcterms:modified xsi:type="dcterms:W3CDTF">2021-02-03T20:17:23Z</dcterms:modified>
</cp:coreProperties>
</file>